
<file path=[Content_Types].xml><?xml version="1.0" encoding="utf-8"?>
<Types xmlns="http://schemas.openxmlformats.org/package/2006/content-types">
  <Default ContentType="image/x-wmf" Extension="wmf"/>
  <Default ContentType="image/vnd.ms-photo" Extension="wdp"/>
  <Default ContentType="application/vnd.openxmlformats-officedocument.vmlDrawing" Extension="vml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image/jpeg" Extension="jpeg"/>
  <Default ContentType="application/vnd.openxmlformats-package.relationships+xml" Extension="rels"/>
  <Default ContentType="image/x-emf" Extension="emf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43.xml"/>
  <Override ContentType="application/vnd.openxmlformats-officedocument.presentationml.slide+xml" PartName="/ppt/slides/slide18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42.xml"/>
  <Override ContentType="application/vnd.openxmlformats-officedocument.presentationml.slide+xml" PartName="/ppt/slides/slide17.xml"/>
  <Override ContentType="application/vnd.openxmlformats-officedocument.presentationml.slide+xml" PartName="/ppt/slides/slide50.xml"/>
  <Override ContentType="application/vnd.openxmlformats-officedocument.presentationml.slide+xml" PartName="/ppt/slides/slide25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53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56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55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58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57.xml"/>
  <Override ContentType="application/vnd.openxmlformats-officedocument.presentationml.slide+xml" PartName="/ppt/slides/slide27.xml"/>
  <Override ContentType="application/vnd.openxmlformats-officedocument.presentationml.slide+xml" PartName="/ppt/slides/slide44.xml"/>
  <Override ContentType="application/vnd.openxmlformats-officedocument.presentationml.slide+xml" PartName="/ppt/slides/slide2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6858000" cx="9144000"/>
  <p:notesSz cx="7102475" cy="10234600"/>
  <p:defaultTextStyle>
    <a:defPPr lvl="0">
      <a:defRPr lang="ru-RU"/>
    </a:defPPr>
    <a:lvl1pPr lvl="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lvl="1" marL="4572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lvl="2" marL="9144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lvl="3" marL="13716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lvl="4" marL="18288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defTabSz="914400" eaLnBrk="1" hangingPunct="1" latinLnBrk="0" lvl="5" marL="2286000" rtl="0" algn="l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defTabSz="914400" eaLnBrk="1" hangingPunct="1" latinLnBrk="0" lvl="6" marL="2743200" rtl="0" algn="l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defTabSz="914400" eaLnBrk="1" hangingPunct="1" latinLnBrk="0" lvl="7" marL="3200400" rtl="0" algn="l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defTabSz="914400" eaLnBrk="1" hangingPunct="1" latinLnBrk="0" lvl="8" marL="3657600" rtl="0" algn="l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 smtClean="0"/>
              <a:t>Click to edit Master text styles</a:t>
            </a:r>
          </a:p>
          <a:p>
            <a:pPr lvl="1"/>
            <a:r>
              <a:rPr lang="ru-RU" altLang="ru-RU" noProof="0" smtClean="0"/>
              <a:t>Second level</a:t>
            </a:r>
          </a:p>
          <a:p>
            <a:pPr lvl="2"/>
            <a:r>
              <a:rPr lang="ru-RU" altLang="ru-RU" noProof="0" smtClean="0"/>
              <a:t>Third level</a:t>
            </a:r>
          </a:p>
          <a:p>
            <a:pPr lvl="3"/>
            <a:r>
              <a:rPr lang="ru-RU" altLang="ru-RU" noProof="0" smtClean="0"/>
              <a:t>Fourth level</a:t>
            </a:r>
          </a:p>
          <a:p>
            <a:pPr lvl="4"/>
            <a:r>
              <a:rPr lang="ru-RU" altLang="ru-RU" noProof="0" smtClean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fld id="{67C4F9A3-D1EE-494B-A149-25A8E37D47A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237220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932363" y="6508750"/>
            <a:ext cx="4211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ru-RU" altLang="ru-RU" sz="1400" smtClean="0"/>
              <a:t>Ерёмин С.В. (</a:t>
            </a:r>
            <a:r>
              <a:rPr lang="en-US" altLang="ru-RU" sz="1400" smtClean="0"/>
              <a:t>9037624012@mail.ru) 2015</a:t>
            </a:r>
            <a:endParaRPr lang="ru-RU" altLang="ru-RU" sz="1400" smtClean="0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5675" y="333375"/>
            <a:ext cx="7239000" cy="1655763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ru-RU" altLang="ru-RU" noProof="0" smtClean="0"/>
              <a:t>Click to edit Master title style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2975" y="3429000"/>
            <a:ext cx="7239000" cy="28797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ru-RU" altLang="ru-RU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55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50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74211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74211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882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92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971550" y="1268413"/>
            <a:ext cx="7200900" cy="5473700"/>
          </a:xfrm>
        </p:spPr>
        <p:txBody>
          <a:bodyPr/>
          <a:lstStyle/>
          <a:p>
            <a:pPr lvl="0"/>
            <a:endParaRPr lang="ru-RU" noProof="0" smtClean="0"/>
          </a:p>
        </p:txBody>
      </p:sp>
    </p:spTree>
    <p:extLst>
      <p:ext uri="{BB962C8B-B14F-4D97-AF65-F5344CB8AC3E}">
        <p14:creationId xmlns:p14="http://schemas.microsoft.com/office/powerpoint/2010/main" val="2878458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36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16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71550" y="1268413"/>
            <a:ext cx="35242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35242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87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97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10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6796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9490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268413"/>
            <a:ext cx="7200900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text styles</a:t>
            </a:r>
          </a:p>
          <a:p>
            <a:pPr lvl="1"/>
            <a:r>
              <a:rPr lang="ru-RU" altLang="ru-RU" smtClean="0"/>
              <a:t>Second level</a:t>
            </a:r>
          </a:p>
          <a:p>
            <a:pPr lvl="2"/>
            <a:r>
              <a:rPr lang="ru-RU" altLang="ru-RU" smtClean="0"/>
              <a:t>Third level</a:t>
            </a:r>
          </a:p>
          <a:p>
            <a:pPr lvl="3"/>
            <a:r>
              <a:rPr lang="ru-RU" altLang="ru-RU" smtClean="0"/>
              <a:t>Fourth level</a:t>
            </a:r>
          </a:p>
          <a:p>
            <a:pPr lvl="4"/>
            <a:r>
              <a:rPr lang="ru-RU" altLang="ru-RU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o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35000"/>
        <a:buFont typeface="Wingdings" pitchFamily="2" charset="2"/>
        <a:buChar char="v"/>
        <a:defRPr sz="14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ru.wikipedia.org/wiki/E._coli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ru.wikipedia.org/wiki/%D0%A1%D0%B2%D0%B5%D0%B4%D0%B1%D0%B5%D1%80%D0%B3,_%D0%A2%D0%B5%D0%BE%D0%B4%D0%BE%D1%8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8620"/>
            <a:ext cx="9143997" cy="6840760"/>
          </a:xfrm>
          <a:prstGeom prst="rect">
            <a:avLst/>
          </a:prstGeom>
          <a:blipFill dpi="0" rotWithShape="1">
            <a:blip r:embed="rId2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80621"/>
            <a:ext cx="9144000" cy="5004609"/>
          </a:xfrm>
        </p:spPr>
        <p:txBody>
          <a:bodyPr/>
          <a:lstStyle/>
          <a:p>
            <a:r>
              <a:rPr lang="ru-RU" altLang="ru-RU" sz="4400" dirty="0" smtClean="0"/>
              <a:t>МЕТОДЫ ВЫДЕЛЕНИЯ И ИССЛЕДОВАНИЯ </a:t>
            </a:r>
            <a:br>
              <a:rPr lang="ru-RU" altLang="ru-RU" sz="4400" dirty="0" smtClean="0"/>
            </a:br>
            <a:r>
              <a:rPr lang="ru-RU" altLang="ru-RU" sz="4400" dirty="0" smtClean="0"/>
              <a:t>БАС</a:t>
            </a:r>
            <a:r>
              <a:rPr lang="ru-RU" altLang="ru-RU" sz="5400" dirty="0" smtClean="0"/>
              <a:t/>
            </a:r>
            <a:br>
              <a:rPr lang="ru-RU" altLang="ru-RU" sz="5400" dirty="0" smtClean="0"/>
            </a:br>
            <a:r>
              <a:rPr lang="ru-RU" altLang="ru-RU" sz="5400" dirty="0" smtClean="0"/>
              <a:t/>
            </a:r>
            <a:br>
              <a:rPr lang="ru-RU" altLang="ru-RU" sz="5400" dirty="0" smtClean="0"/>
            </a:br>
            <a:r>
              <a:rPr lang="ru-RU" altLang="ru-RU" sz="3600" dirty="0" smtClean="0"/>
              <a:t>Лекция </a:t>
            </a:r>
            <a:r>
              <a:rPr lang="ru-RU" altLang="ru-RU" sz="3600" dirty="0" smtClean="0"/>
              <a:t>2</a:t>
            </a:r>
            <a:r>
              <a:rPr lang="en-US" altLang="ru-RU" sz="3600" dirty="0" smtClean="0"/>
              <a:t> </a:t>
            </a:r>
            <a:r>
              <a:rPr lang="ru-RU" altLang="ru-RU" sz="3600" dirty="0" smtClean="0"/>
              <a:t/>
            </a:r>
            <a:br>
              <a:rPr lang="ru-RU" altLang="ru-RU" sz="3600" dirty="0" smtClean="0"/>
            </a:br>
            <a:r>
              <a:rPr lang="ru-RU" altLang="ru-RU" sz="2800" dirty="0" smtClean="0"/>
              <a:t/>
            </a:r>
            <a:br>
              <a:rPr lang="ru-RU" altLang="ru-RU" sz="2800" dirty="0" smtClean="0"/>
            </a:br>
            <a:r>
              <a:rPr lang="ru-RU" altLang="ru-RU" sz="2000" dirty="0" smtClean="0"/>
              <a:t>центрифугирование, </a:t>
            </a:r>
            <a:br>
              <a:rPr lang="ru-RU" altLang="ru-RU" sz="2000" dirty="0" smtClean="0"/>
            </a:br>
            <a:r>
              <a:rPr lang="ru-RU" altLang="ru-RU" sz="2000" dirty="0" smtClean="0"/>
              <a:t>мембранные методы – диализ, ультрафильтрация</a:t>
            </a:r>
            <a:endParaRPr lang="ru-RU" altLang="ru-RU" sz="5400" dirty="0" smtClean="0"/>
          </a:p>
        </p:txBody>
      </p:sp>
      <p:sp>
        <p:nvSpPr>
          <p:cNvPr id="2052" name="TextBox 1"/>
          <p:cNvSpPr txBox="1">
            <a:spLocks noChangeArrowheads="1"/>
          </p:cNvSpPr>
          <p:nvPr/>
        </p:nvSpPr>
        <p:spPr bwMode="auto">
          <a:xfrm>
            <a:off x="-1" y="5418021"/>
            <a:ext cx="914399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ru-RU" sz="2400" dirty="0" smtClean="0"/>
              <a:t>Ерёмин </a:t>
            </a:r>
            <a:r>
              <a:rPr lang="ru-RU" altLang="ru-RU" sz="2400" dirty="0"/>
              <a:t>Сергей Владимирович</a:t>
            </a:r>
            <a:r>
              <a:rPr lang="en-US" altLang="ru-RU" sz="2400" dirty="0"/>
              <a:t> </a:t>
            </a:r>
          </a:p>
          <a:p>
            <a:pPr algn="ctr" eaLnBrk="1" hangingPunct="1"/>
            <a:r>
              <a:rPr lang="en-US" altLang="ru-RU" sz="1600" dirty="0" smtClean="0"/>
              <a:t>+</a:t>
            </a:r>
            <a:r>
              <a:rPr lang="en-US" altLang="ru-RU" sz="1600" dirty="0"/>
              <a:t>7</a:t>
            </a:r>
            <a:r>
              <a:rPr lang="ru-RU" altLang="ru-RU" sz="1600" dirty="0"/>
              <a:t>(903) 762-40-12</a:t>
            </a:r>
            <a:r>
              <a:rPr lang="en-US" altLang="ru-RU" sz="1600" dirty="0"/>
              <a:t>, </a:t>
            </a:r>
            <a:endParaRPr lang="ru-RU" altLang="ru-RU" sz="1600" dirty="0" smtClean="0"/>
          </a:p>
          <a:p>
            <a:pPr algn="ctr" eaLnBrk="1" hangingPunct="1"/>
            <a:r>
              <a:rPr lang="en-US" altLang="ru-RU" sz="1600" dirty="0" smtClean="0"/>
              <a:t>9037624012@mail.ru </a:t>
            </a: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11182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Методы центрифугирования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888" y="1557338"/>
            <a:ext cx="5905500" cy="4529137"/>
          </a:xfrm>
        </p:spPr>
        <p:txBody>
          <a:bodyPr/>
          <a:lstStyle/>
          <a:p>
            <a:pPr eaLnBrk="1" hangingPunct="1"/>
            <a:r>
              <a:rPr lang="ru-RU" altLang="ru-RU" sz="3200" smtClean="0"/>
              <a:t>Дифференциальное</a:t>
            </a:r>
          </a:p>
          <a:p>
            <a:pPr eaLnBrk="1" hangingPunct="1"/>
            <a:r>
              <a:rPr lang="ru-RU" altLang="ru-RU" sz="3200" smtClean="0"/>
              <a:t>Зонально-скоростное</a:t>
            </a:r>
          </a:p>
          <a:p>
            <a:pPr eaLnBrk="1" hangingPunct="1"/>
            <a:r>
              <a:rPr lang="ru-RU" altLang="ru-RU" sz="3200" smtClean="0"/>
              <a:t>Изопикническое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Дифференциальное центрифугирование</a:t>
            </a:r>
          </a:p>
        </p:txBody>
      </p:sp>
      <p:sp>
        <p:nvSpPr>
          <p:cNvPr id="1229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2292" name="Rectangle 3"/>
          <p:cNvSpPr txBox="1">
            <a:spLocks noChangeArrowheads="1"/>
          </p:cNvSpPr>
          <p:nvPr/>
        </p:nvSpPr>
        <p:spPr bwMode="auto">
          <a:xfrm>
            <a:off x="1457325" y="1268413"/>
            <a:ext cx="6229350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ru-RU" altLang="ru-RU" sz="2800"/>
              <a:t>Препаративный метод</a:t>
            </a:r>
          </a:p>
          <a:p>
            <a:pPr eaLnBrk="1" hangingPunct="1"/>
            <a:r>
              <a:rPr lang="ru-RU" altLang="ru-RU" sz="2800"/>
              <a:t>Наиболее часто используется как аналог фильтрации</a:t>
            </a:r>
          </a:p>
          <a:p>
            <a:pPr eaLnBrk="1" hangingPunct="1"/>
            <a:r>
              <a:rPr lang="ru-RU" altLang="ru-RU" sz="2800"/>
              <a:t>Разделение сильно отличающихся компонентов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Дифференциальное центрифугирование</a:t>
            </a:r>
          </a:p>
        </p:txBody>
      </p:sp>
      <p:sp>
        <p:nvSpPr>
          <p:cNvPr id="1331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pic>
        <p:nvPicPr>
          <p:cNvPr id="13316" name="Picture 6" descr="D:\! SE\0 4 курс\Visio\080 Дифференциальное центрифугирование 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1246188"/>
            <a:ext cx="6138863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Дифференциальное центрифугирование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5292725" y="6464300"/>
            <a:ext cx="3800475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Можно ли получить чистую фракцию?</a:t>
            </a:r>
          </a:p>
        </p:txBody>
      </p:sp>
      <p:sp>
        <p:nvSpPr>
          <p:cNvPr id="1434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pic>
        <p:nvPicPr>
          <p:cNvPr id="14341" name="Picture 8" descr="080 Дифференциальное центрифугирование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757238"/>
            <a:ext cx="686752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Дифференциальное центрифугирование</a:t>
            </a: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pic>
        <p:nvPicPr>
          <p:cNvPr id="15364" name="Picture 6" descr="080 Дифференциальное центрифугирование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908050"/>
            <a:ext cx="8785225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Дифференциальное центрифугирование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3297" b="38467"/>
          <a:stretch>
            <a:fillRect/>
          </a:stretch>
        </p:blipFill>
        <p:spPr bwMode="auto">
          <a:xfrm>
            <a:off x="250825" y="563563"/>
            <a:ext cx="8642350" cy="604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Зонально-скоростное центрифугирование</a:t>
            </a:r>
          </a:p>
        </p:txBody>
      </p:sp>
      <p:sp>
        <p:nvSpPr>
          <p:cNvPr id="17411" name="Rectangle 6"/>
          <p:cNvSpPr>
            <a:spLocks noChangeArrowheads="1"/>
          </p:cNvSpPr>
          <p:nvPr/>
        </p:nvSpPr>
        <p:spPr bwMode="auto">
          <a:xfrm>
            <a:off x="0" y="2166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graphicFrame>
        <p:nvGraphicFramePr>
          <p:cNvPr id="17412" name="Object 5"/>
          <p:cNvGraphicFramePr>
            <a:graphicFrameLocks noChangeAspect="1"/>
          </p:cNvGraphicFramePr>
          <p:nvPr/>
        </p:nvGraphicFramePr>
        <p:xfrm>
          <a:off x="71438" y="912813"/>
          <a:ext cx="8964612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Visio" r:id="rId3" imgW="9562387" imgH="4979803" progId="Visio.Drawing.11">
                  <p:embed/>
                </p:oleObj>
              </mc:Choice>
              <mc:Fallback>
                <p:oleObj name="Visio" r:id="rId3" imgW="9562387" imgH="497980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912813"/>
                        <a:ext cx="8964612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6151563" y="6545263"/>
            <a:ext cx="2884487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Зачем градиент плотности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Зонально-скоростное центрифугирование</a:t>
            </a:r>
          </a:p>
        </p:txBody>
      </p:sp>
      <p:sp>
        <p:nvSpPr>
          <p:cNvPr id="17411" name="Rectangle 6"/>
          <p:cNvSpPr>
            <a:spLocks noChangeArrowheads="1"/>
          </p:cNvSpPr>
          <p:nvPr/>
        </p:nvSpPr>
        <p:spPr bwMode="auto">
          <a:xfrm>
            <a:off x="0" y="2166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graphicFrame>
        <p:nvGraphicFramePr>
          <p:cNvPr id="174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411735"/>
              </p:ext>
            </p:extLst>
          </p:nvPr>
        </p:nvGraphicFramePr>
        <p:xfrm>
          <a:off x="1115520" y="724245"/>
          <a:ext cx="6840950" cy="35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Visio" r:id="rId3" imgW="9562387" imgH="4979803" progId="Visio.Drawing.11">
                  <p:embed/>
                </p:oleObj>
              </mc:Choice>
              <mc:Fallback>
                <p:oleObj name="Visio" r:id="rId3" imgW="9562387" imgH="49798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520" y="724245"/>
                        <a:ext cx="6840950" cy="356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377" y="4437140"/>
            <a:ext cx="90508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Плотность начальной точки градиента подбирается так, чтобы плотность</a:t>
            </a:r>
          </a:p>
          <a:p>
            <a:r>
              <a:rPr lang="ru-RU" dirty="0" smtClean="0"/>
              <a:t>пробы была меньше – это позволяет наслаивать пробу без смешивания.</a:t>
            </a:r>
          </a:p>
          <a:p>
            <a:r>
              <a:rPr lang="ru-RU" dirty="0" smtClean="0"/>
              <a:t>(см. коктейль </a:t>
            </a:r>
            <a:r>
              <a:rPr lang="en-US" dirty="0"/>
              <a:t> </a:t>
            </a:r>
            <a:r>
              <a:rPr lang="en-US" i="1" dirty="0"/>
              <a:t>Bloody </a:t>
            </a:r>
            <a:r>
              <a:rPr lang="en-US" i="1" dirty="0" smtClean="0"/>
              <a:t>Mary</a:t>
            </a:r>
            <a:r>
              <a:rPr lang="ru-RU" i="1" dirty="0" smtClean="0"/>
              <a:t>)</a:t>
            </a:r>
            <a:r>
              <a:rPr lang="en-US" dirty="0"/>
              <a:t> 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Градиент плотности играет </a:t>
            </a:r>
            <a:r>
              <a:rPr lang="ru-RU" b="1" dirty="0" smtClean="0"/>
              <a:t>вспомогательную</a:t>
            </a:r>
            <a:r>
              <a:rPr lang="ru-RU" dirty="0" smtClean="0"/>
              <a:t> роль – препятствует</a:t>
            </a:r>
          </a:p>
          <a:p>
            <a:r>
              <a:rPr lang="ru-RU" dirty="0" smtClean="0"/>
              <a:t>конвекционному размыванию разделяемых зон.</a:t>
            </a:r>
          </a:p>
          <a:p>
            <a:endParaRPr lang="ru-RU" dirty="0"/>
          </a:p>
          <a:p>
            <a:r>
              <a:rPr lang="ru-RU" dirty="0" smtClean="0"/>
              <a:t>Важно не «перекрутить» и не перейти в дифференциальный режим!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47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smtClean="0"/>
              <a:t>Изопикническое центрифугирование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pic>
        <p:nvPicPr>
          <p:cNvPr id="20483" name="Picture 3" descr="D:\! SE\Courses\2019_ПромБТ\VISIO\100 Изопикническое центрифугирование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635130"/>
            <a:ext cx="8350866" cy="60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smtClean="0"/>
              <a:t>Изопикническое центрифугирование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5" name="TextBox 4"/>
          <p:cNvSpPr txBox="1"/>
          <p:nvPr/>
        </p:nvSpPr>
        <p:spPr>
          <a:xfrm>
            <a:off x="65644" y="4509150"/>
            <a:ext cx="9114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Градиент плотности играет </a:t>
            </a:r>
            <a:r>
              <a:rPr lang="ru-RU" b="1" dirty="0" smtClean="0"/>
              <a:t>основную</a:t>
            </a:r>
            <a:r>
              <a:rPr lang="ru-RU" dirty="0" smtClean="0"/>
              <a:t> роль – разделение по плотностям.</a:t>
            </a:r>
          </a:p>
          <a:p>
            <a:endParaRPr lang="ru-RU" dirty="0"/>
          </a:p>
          <a:p>
            <a:r>
              <a:rPr lang="ru-RU" dirty="0" smtClean="0"/>
              <a:t>В данном методе идёт разделение только и именно по плотностям.</a:t>
            </a:r>
          </a:p>
          <a:p>
            <a:r>
              <a:rPr lang="ru-RU" dirty="0" smtClean="0"/>
              <a:t>Размеры не имеют значения.  На рисунке – важен цвет, обозначающий</a:t>
            </a:r>
          </a:p>
          <a:p>
            <a:r>
              <a:rPr lang="ru-RU" dirty="0" smtClean="0"/>
              <a:t>плотность. </a:t>
            </a:r>
          </a:p>
          <a:p>
            <a:endParaRPr lang="ru-RU" dirty="0"/>
          </a:p>
          <a:p>
            <a:r>
              <a:rPr lang="ru-RU" dirty="0" smtClean="0"/>
              <a:t>В случае В – градиент плотности формируется из-за противоположно </a:t>
            </a:r>
          </a:p>
          <a:p>
            <a:r>
              <a:rPr lang="ru-RU" dirty="0" smtClean="0"/>
              <a:t>действующих сил (центробежная сила  и диффузия)</a:t>
            </a:r>
            <a:endParaRPr lang="ru-RU" dirty="0"/>
          </a:p>
        </p:txBody>
      </p:sp>
      <p:pic>
        <p:nvPicPr>
          <p:cNvPr id="6" name="Picture 3" descr="D:\! SE\Courses\2019_ПромБТ\VISIO\100 Изопикническое центрифугирование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60" y="754788"/>
            <a:ext cx="4896680" cy="353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Центрифугирование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Центрифугирование (от центр и лат. fuga — бегство, бег), разделение неоднородных систем под действием центробежных сил.</a:t>
            </a:r>
            <a:endParaRPr lang="en-US" altLang="ru-RU" smtClean="0"/>
          </a:p>
          <a:p>
            <a:pPr eaLnBrk="1" hangingPunct="1"/>
            <a:endParaRPr lang="ru-RU" altLang="ru-RU" smtClean="0"/>
          </a:p>
          <a:p>
            <a:pPr eaLnBrk="1" hangingPunct="1"/>
            <a:r>
              <a:rPr lang="ru-RU" altLang="ru-RU" smtClean="0"/>
              <a:t>Мы имеем дело с жидкостными системами – суспензиями и эмульсиями.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400" b="1" smtClean="0"/>
              <a:t>Эксперимент Мезельсона и Сталя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571500"/>
            <a:ext cx="8640762" cy="609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400" b="1" smtClean="0"/>
              <a:t>Эксперимент Мезельсона и Сталя</a:t>
            </a:r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214313" y="4205288"/>
            <a:ext cx="8713787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1265238" indent="-4572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720850" indent="-4572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2357438" indent="-4572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994025" indent="-4572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3451225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3908425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4365625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4822825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600" i="1">
                <a:latin typeface="Arial" charset="0"/>
                <a:hlinkClick r:id="rId2" tooltip="E. coli"/>
              </a:rPr>
              <a:t>E. coli</a:t>
            </a:r>
            <a:r>
              <a:rPr lang="ru-RU" altLang="ru-RU" sz="1600">
                <a:latin typeface="Arial" charset="0"/>
              </a:rPr>
              <a:t> в среде, богатой 15N. Затем их ДНК была выделена и центрифугирована в градиенте плотности CsCl. 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600">
                <a:latin typeface="Arial" charset="0"/>
              </a:rPr>
              <a:t>Эти бактерии затем были помещены обратно в 14N среду, где им было позволено разделиться только один раз. Затем из клеток были извлечены ДНК, их вес оказался больше веса ДНК бактерий, выращенных в среде, богатой 14N, но меньше веса ДНК бактерий, выращенных в 15N среде 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600">
                <a:latin typeface="Arial" charset="0"/>
              </a:rPr>
              <a:t>Было выращено второе поколение бактерий, и их ДНК также было взвешено. Выяснилось, что клетки содержат как полностью «лёгкие» ДНК, так и «гибридные». Этот факт позволил исключить гипотезу дисперсного механизма репликации.</a:t>
            </a:r>
          </a:p>
        </p:txBody>
      </p:sp>
      <p:pic>
        <p:nvPicPr>
          <p:cNvPr id="20484" name="Picture 7" descr="080 ДНК и тяжелый азот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647700"/>
            <a:ext cx="8027987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Препаративные центрифуги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1268413"/>
            <a:ext cx="777875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i="1" smtClean="0"/>
              <a:t>Центрифуги общего назначения</a:t>
            </a:r>
            <a:r>
              <a:rPr lang="ru-RU" altLang="ru-RU" sz="280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400" smtClean="0"/>
              <a:t>8000 об./мин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400" smtClean="0"/>
              <a:t>ОЦУ до 6000 g. </a:t>
            </a:r>
            <a:endParaRPr lang="en-US" altLang="ru-RU" sz="2400" smtClean="0"/>
          </a:p>
          <a:p>
            <a:pPr lvl="1" eaLnBrk="1" hangingPunct="1">
              <a:lnSpc>
                <a:spcPct val="90000"/>
              </a:lnSpc>
            </a:pPr>
            <a:endParaRPr lang="ru-RU" altLang="ru-RU" sz="24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800" i="1" smtClean="0"/>
              <a:t>Скоростные центрифуги</a:t>
            </a:r>
            <a:r>
              <a:rPr lang="ru-RU" altLang="ru-RU" sz="280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400" smtClean="0"/>
              <a:t>25 000 об/мин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400" smtClean="0"/>
              <a:t>ОЦУ до 89 000 g </a:t>
            </a:r>
            <a:endParaRPr lang="en-US" altLang="ru-RU" sz="2400" smtClean="0"/>
          </a:p>
          <a:p>
            <a:pPr lvl="1" eaLnBrk="1" hangingPunct="1">
              <a:lnSpc>
                <a:spcPct val="90000"/>
              </a:lnSpc>
            </a:pPr>
            <a:endParaRPr lang="ru-RU" altLang="ru-RU" sz="24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800" i="1" smtClean="0"/>
              <a:t>Препаративные ультрацентрифуги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400" smtClean="0"/>
              <a:t>75 000 об./мин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400" smtClean="0"/>
              <a:t>ОЦУ до 510 000 g   </a:t>
            </a:r>
          </a:p>
          <a:p>
            <a:pPr lvl="1" eaLnBrk="1" hangingPunct="1">
              <a:lnSpc>
                <a:spcPct val="90000"/>
              </a:lnSpc>
            </a:pPr>
            <a:endParaRPr lang="ru-RU" altLang="ru-RU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Центрифуги общего назначения</a:t>
            </a:r>
          </a:p>
        </p:txBody>
      </p:sp>
      <p:pic>
        <p:nvPicPr>
          <p:cNvPr id="22531" name="Picture 7" descr="ц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8" t="2106" r="9528"/>
          <a:stretch>
            <a:fillRect/>
          </a:stretch>
        </p:blipFill>
        <p:spPr bwMode="auto">
          <a:xfrm>
            <a:off x="2092325" y="692150"/>
            <a:ext cx="4946650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8"/>
          <p:cNvSpPr txBox="1">
            <a:spLocks noChangeArrowheads="1"/>
          </p:cNvSpPr>
          <p:nvPr/>
        </p:nvSpPr>
        <p:spPr bwMode="auto">
          <a:xfrm>
            <a:off x="323850" y="1558925"/>
            <a:ext cx="149701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крышка 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центрифуги</a:t>
            </a:r>
            <a:r>
              <a:rPr lang="ru-RU" altLang="ru-RU" sz="1800">
                <a:latin typeface="Times New Roman" pitchFamily="18" charset="0"/>
              </a:rPr>
              <a:t> </a:t>
            </a:r>
          </a:p>
        </p:txBody>
      </p:sp>
      <p:sp>
        <p:nvSpPr>
          <p:cNvPr id="22533" name="Line 9"/>
          <p:cNvSpPr>
            <a:spLocks noChangeShapeType="1"/>
          </p:cNvSpPr>
          <p:nvPr/>
        </p:nvSpPr>
        <p:spPr bwMode="auto">
          <a:xfrm flipV="1">
            <a:off x="395288" y="2155825"/>
            <a:ext cx="1296987" cy="190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34" name="Line 10"/>
          <p:cNvSpPr>
            <a:spLocks noChangeShapeType="1"/>
          </p:cNvSpPr>
          <p:nvPr/>
        </p:nvSpPr>
        <p:spPr bwMode="auto">
          <a:xfrm flipV="1">
            <a:off x="1692275" y="1296988"/>
            <a:ext cx="1079500" cy="8683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35" name="Text Box 11"/>
          <p:cNvSpPr txBox="1">
            <a:spLocks noChangeArrowheads="1"/>
          </p:cNvSpPr>
          <p:nvPr/>
        </p:nvSpPr>
        <p:spPr bwMode="auto">
          <a:xfrm>
            <a:off x="323850" y="2573338"/>
            <a:ext cx="85407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ротор</a:t>
            </a:r>
            <a:r>
              <a:rPr lang="ru-RU" altLang="ru-RU" sz="1800">
                <a:latin typeface="Times New Roman" pitchFamily="18" charset="0"/>
              </a:rPr>
              <a:t> </a:t>
            </a:r>
          </a:p>
        </p:txBody>
      </p:sp>
      <p:sp>
        <p:nvSpPr>
          <p:cNvPr id="22536" name="Line 13"/>
          <p:cNvSpPr>
            <a:spLocks noChangeShapeType="1"/>
          </p:cNvSpPr>
          <p:nvPr/>
        </p:nvSpPr>
        <p:spPr bwMode="auto">
          <a:xfrm flipV="1">
            <a:off x="1692275" y="2146300"/>
            <a:ext cx="2159000" cy="741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37" name="Text Box 14"/>
          <p:cNvSpPr txBox="1">
            <a:spLocks noChangeArrowheads="1"/>
          </p:cNvSpPr>
          <p:nvPr/>
        </p:nvSpPr>
        <p:spPr bwMode="auto">
          <a:xfrm>
            <a:off x="395288" y="3429000"/>
            <a:ext cx="131127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ручка </a:t>
            </a:r>
            <a:endParaRPr lang="en-US" altLang="ru-RU" sz="1800">
              <a:latin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установки 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времени</a:t>
            </a:r>
            <a:r>
              <a:rPr lang="ru-RU" altLang="ru-RU" sz="1800">
                <a:latin typeface="Times New Roman" pitchFamily="18" charset="0"/>
              </a:rPr>
              <a:t> </a:t>
            </a:r>
          </a:p>
        </p:txBody>
      </p:sp>
      <p:sp>
        <p:nvSpPr>
          <p:cNvPr id="22538" name="Line 16"/>
          <p:cNvSpPr>
            <a:spLocks noChangeShapeType="1"/>
          </p:cNvSpPr>
          <p:nvPr/>
        </p:nvSpPr>
        <p:spPr bwMode="auto">
          <a:xfrm flipV="1">
            <a:off x="1692275" y="4090988"/>
            <a:ext cx="13668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39" name="Text Box 17"/>
          <p:cNvSpPr txBox="1">
            <a:spLocks noChangeArrowheads="1"/>
          </p:cNvSpPr>
          <p:nvPr/>
        </p:nvSpPr>
        <p:spPr bwMode="auto">
          <a:xfrm>
            <a:off x="142875" y="5734050"/>
            <a:ext cx="1677988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выключатели </a:t>
            </a:r>
            <a:endParaRPr lang="ru-RU" altLang="ru-RU" sz="1800">
              <a:latin typeface="Times New Roman" pitchFamily="18" charset="0"/>
            </a:endParaRPr>
          </a:p>
        </p:txBody>
      </p:sp>
      <p:sp>
        <p:nvSpPr>
          <p:cNvPr id="22540" name="Line 19"/>
          <p:cNvSpPr>
            <a:spLocks noChangeShapeType="1"/>
          </p:cNvSpPr>
          <p:nvPr/>
        </p:nvSpPr>
        <p:spPr bwMode="auto">
          <a:xfrm flipV="1">
            <a:off x="1692275" y="4090988"/>
            <a:ext cx="2519363" cy="1930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41" name="Text Box 20"/>
          <p:cNvSpPr txBox="1">
            <a:spLocks noChangeArrowheads="1"/>
          </p:cNvSpPr>
          <p:nvPr/>
        </p:nvSpPr>
        <p:spPr bwMode="auto">
          <a:xfrm>
            <a:off x="7451725" y="4110038"/>
            <a:ext cx="131127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ручка </a:t>
            </a:r>
            <a:endParaRPr lang="en-US" altLang="ru-RU" sz="1800">
              <a:latin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установки 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числа </a:t>
            </a:r>
            <a:endParaRPr lang="en-US" altLang="ru-RU" sz="1800">
              <a:latin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оборотов</a:t>
            </a:r>
            <a:r>
              <a:rPr lang="ru-RU" altLang="ru-RU" sz="1800">
                <a:latin typeface="Times New Roman" pitchFamily="18" charset="0"/>
              </a:rPr>
              <a:t> </a:t>
            </a:r>
          </a:p>
        </p:txBody>
      </p:sp>
      <p:sp>
        <p:nvSpPr>
          <p:cNvPr id="22542" name="Line 22"/>
          <p:cNvSpPr>
            <a:spLocks noChangeShapeType="1"/>
          </p:cNvSpPr>
          <p:nvPr/>
        </p:nvSpPr>
        <p:spPr bwMode="auto">
          <a:xfrm flipH="1" flipV="1">
            <a:off x="5795963" y="4090988"/>
            <a:ext cx="1655762" cy="9683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43" name="Text Box 26"/>
          <p:cNvSpPr txBox="1">
            <a:spLocks noChangeArrowheads="1"/>
          </p:cNvSpPr>
          <p:nvPr/>
        </p:nvSpPr>
        <p:spPr bwMode="auto">
          <a:xfrm>
            <a:off x="7524750" y="866775"/>
            <a:ext cx="123825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винт </a:t>
            </a:r>
            <a:endParaRPr lang="en-US" altLang="ru-RU" sz="1800">
              <a:latin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фиксации крышки </a:t>
            </a:r>
            <a:endParaRPr lang="en-US" altLang="ru-RU" sz="1800">
              <a:latin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ротора</a:t>
            </a:r>
            <a:r>
              <a:rPr lang="ru-RU" altLang="ru-RU" sz="1800">
                <a:latin typeface="Times New Roman" pitchFamily="18" charset="0"/>
              </a:rPr>
              <a:t> </a:t>
            </a:r>
          </a:p>
        </p:txBody>
      </p:sp>
      <p:sp>
        <p:nvSpPr>
          <p:cNvPr id="22544" name="Line 28"/>
          <p:cNvSpPr>
            <a:spLocks noChangeShapeType="1"/>
          </p:cNvSpPr>
          <p:nvPr/>
        </p:nvSpPr>
        <p:spPr bwMode="auto">
          <a:xfrm flipH="1" flipV="1">
            <a:off x="4859338" y="1403350"/>
            <a:ext cx="2592387" cy="12382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45" name="Text Box 29"/>
          <p:cNvSpPr txBox="1">
            <a:spLocks noChangeArrowheads="1"/>
          </p:cNvSpPr>
          <p:nvPr/>
        </p:nvSpPr>
        <p:spPr bwMode="auto">
          <a:xfrm>
            <a:off x="7524750" y="2165350"/>
            <a:ext cx="10509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крышка 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ротора </a:t>
            </a:r>
          </a:p>
        </p:txBody>
      </p:sp>
      <p:sp>
        <p:nvSpPr>
          <p:cNvPr id="22546" name="Line 31"/>
          <p:cNvSpPr>
            <a:spLocks noChangeShapeType="1"/>
          </p:cNvSpPr>
          <p:nvPr/>
        </p:nvSpPr>
        <p:spPr bwMode="auto">
          <a:xfrm flipH="1" flipV="1">
            <a:off x="4643438" y="1196975"/>
            <a:ext cx="2808287" cy="5762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47" name="Line 36"/>
          <p:cNvSpPr>
            <a:spLocks noChangeShapeType="1"/>
          </p:cNvSpPr>
          <p:nvPr/>
        </p:nvSpPr>
        <p:spPr bwMode="auto">
          <a:xfrm flipV="1">
            <a:off x="395288" y="2878138"/>
            <a:ext cx="1296987" cy="190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48" name="Line 37"/>
          <p:cNvSpPr>
            <a:spLocks noChangeShapeType="1"/>
          </p:cNvSpPr>
          <p:nvPr/>
        </p:nvSpPr>
        <p:spPr bwMode="auto">
          <a:xfrm flipV="1">
            <a:off x="395288" y="4090988"/>
            <a:ext cx="1296987" cy="190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49" name="Line 38"/>
          <p:cNvSpPr>
            <a:spLocks noChangeShapeType="1"/>
          </p:cNvSpPr>
          <p:nvPr/>
        </p:nvSpPr>
        <p:spPr bwMode="auto">
          <a:xfrm flipV="1">
            <a:off x="381000" y="6011863"/>
            <a:ext cx="1296988" cy="190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50" name="Line 40"/>
          <p:cNvSpPr>
            <a:spLocks noChangeShapeType="1"/>
          </p:cNvSpPr>
          <p:nvPr/>
        </p:nvSpPr>
        <p:spPr bwMode="auto">
          <a:xfrm flipV="1">
            <a:off x="7451725" y="1773238"/>
            <a:ext cx="12969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51" name="Line 41"/>
          <p:cNvSpPr>
            <a:spLocks noChangeShapeType="1"/>
          </p:cNvSpPr>
          <p:nvPr/>
        </p:nvSpPr>
        <p:spPr bwMode="auto">
          <a:xfrm flipV="1">
            <a:off x="7451725" y="2641600"/>
            <a:ext cx="12969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52" name="Line 42"/>
          <p:cNvSpPr>
            <a:spLocks noChangeShapeType="1"/>
          </p:cNvSpPr>
          <p:nvPr/>
        </p:nvSpPr>
        <p:spPr bwMode="auto">
          <a:xfrm flipV="1">
            <a:off x="7451725" y="5072063"/>
            <a:ext cx="12969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Центрифуги общего назначения</a:t>
            </a:r>
          </a:p>
        </p:txBody>
      </p:sp>
      <p:pic>
        <p:nvPicPr>
          <p:cNvPr id="23555" name="Picture 32" descr="ц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765175"/>
            <a:ext cx="4630737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33"/>
          <p:cNvSpPr txBox="1">
            <a:spLocks noChangeArrowheads="1"/>
          </p:cNvSpPr>
          <p:nvPr/>
        </p:nvSpPr>
        <p:spPr bwMode="auto">
          <a:xfrm>
            <a:off x="323850" y="1262063"/>
            <a:ext cx="1497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крышка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центрифуги</a:t>
            </a:r>
            <a:r>
              <a:rPr lang="ru-RU" altLang="ru-RU" sz="1800">
                <a:latin typeface="Times New Roman" pitchFamily="18" charset="0"/>
              </a:rPr>
              <a:t> </a:t>
            </a:r>
          </a:p>
        </p:txBody>
      </p:sp>
      <p:sp>
        <p:nvSpPr>
          <p:cNvPr id="23557" name="Line 35"/>
          <p:cNvSpPr>
            <a:spLocks noChangeShapeType="1"/>
          </p:cNvSpPr>
          <p:nvPr/>
        </p:nvSpPr>
        <p:spPr bwMode="auto">
          <a:xfrm flipV="1">
            <a:off x="1692275" y="1484313"/>
            <a:ext cx="1943100" cy="4857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3558" name="Text Box 36"/>
          <p:cNvSpPr txBox="1">
            <a:spLocks noChangeArrowheads="1"/>
          </p:cNvSpPr>
          <p:nvPr/>
        </p:nvSpPr>
        <p:spPr bwMode="auto">
          <a:xfrm>
            <a:off x="395288" y="2293938"/>
            <a:ext cx="854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ротор</a:t>
            </a:r>
            <a:r>
              <a:rPr lang="ru-RU" altLang="ru-RU" sz="1800">
                <a:latin typeface="Times New Roman" pitchFamily="18" charset="0"/>
              </a:rPr>
              <a:t> </a:t>
            </a:r>
          </a:p>
        </p:txBody>
      </p:sp>
      <p:sp>
        <p:nvSpPr>
          <p:cNvPr id="23559" name="Line 38"/>
          <p:cNvSpPr>
            <a:spLocks noChangeShapeType="1"/>
          </p:cNvSpPr>
          <p:nvPr/>
        </p:nvSpPr>
        <p:spPr bwMode="auto">
          <a:xfrm>
            <a:off x="1692275" y="3284538"/>
            <a:ext cx="1800225" cy="10080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3560" name="Text Box 39"/>
          <p:cNvSpPr txBox="1">
            <a:spLocks noChangeArrowheads="1"/>
          </p:cNvSpPr>
          <p:nvPr/>
        </p:nvSpPr>
        <p:spPr bwMode="auto">
          <a:xfrm>
            <a:off x="7380288" y="1293813"/>
            <a:ext cx="14049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гнезда для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пробирок</a:t>
            </a:r>
            <a:r>
              <a:rPr lang="ru-RU" altLang="ru-RU" sz="1800">
                <a:latin typeface="Times New Roman" pitchFamily="18" charset="0"/>
              </a:rPr>
              <a:t> </a:t>
            </a:r>
          </a:p>
        </p:txBody>
      </p:sp>
      <p:sp>
        <p:nvSpPr>
          <p:cNvPr id="23561" name="Line 41"/>
          <p:cNvSpPr>
            <a:spLocks noChangeShapeType="1"/>
          </p:cNvSpPr>
          <p:nvPr/>
        </p:nvSpPr>
        <p:spPr bwMode="auto">
          <a:xfrm flipH="1">
            <a:off x="4716463" y="1998663"/>
            <a:ext cx="2771775" cy="1530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3562" name="Text Box 43"/>
          <p:cNvSpPr txBox="1">
            <a:spLocks noChangeArrowheads="1"/>
          </p:cNvSpPr>
          <p:nvPr/>
        </p:nvSpPr>
        <p:spPr bwMode="auto">
          <a:xfrm>
            <a:off x="7380288" y="2293938"/>
            <a:ext cx="981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вал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ротора</a:t>
            </a:r>
            <a:r>
              <a:rPr lang="ru-RU" altLang="ru-RU" sz="1800">
                <a:latin typeface="Times New Roman" pitchFamily="18" charset="0"/>
              </a:rPr>
              <a:t> </a:t>
            </a:r>
          </a:p>
        </p:txBody>
      </p:sp>
      <p:sp>
        <p:nvSpPr>
          <p:cNvPr id="23563" name="Line 45"/>
          <p:cNvSpPr>
            <a:spLocks noChangeShapeType="1"/>
          </p:cNvSpPr>
          <p:nvPr/>
        </p:nvSpPr>
        <p:spPr bwMode="auto">
          <a:xfrm flipH="1">
            <a:off x="4716463" y="3068638"/>
            <a:ext cx="2771775" cy="8651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3564" name="Line 47"/>
          <p:cNvSpPr>
            <a:spLocks noChangeShapeType="1"/>
          </p:cNvSpPr>
          <p:nvPr/>
        </p:nvSpPr>
        <p:spPr bwMode="auto">
          <a:xfrm flipV="1">
            <a:off x="395288" y="3284538"/>
            <a:ext cx="1296987" cy="190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3565" name="Line 48"/>
          <p:cNvSpPr>
            <a:spLocks noChangeShapeType="1"/>
          </p:cNvSpPr>
          <p:nvPr/>
        </p:nvSpPr>
        <p:spPr bwMode="auto">
          <a:xfrm flipV="1">
            <a:off x="381000" y="1970088"/>
            <a:ext cx="1296988" cy="190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3566" name="Line 49"/>
          <p:cNvSpPr>
            <a:spLocks noChangeShapeType="1"/>
          </p:cNvSpPr>
          <p:nvPr/>
        </p:nvSpPr>
        <p:spPr bwMode="auto">
          <a:xfrm flipV="1">
            <a:off x="7488238" y="1979613"/>
            <a:ext cx="1296987" cy="190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3567" name="Line 50"/>
          <p:cNvSpPr>
            <a:spLocks noChangeShapeType="1"/>
          </p:cNvSpPr>
          <p:nvPr/>
        </p:nvSpPr>
        <p:spPr bwMode="auto">
          <a:xfrm flipV="1">
            <a:off x="7488238" y="3049588"/>
            <a:ext cx="1296987" cy="190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Центрифуги общего назначения</a:t>
            </a:r>
          </a:p>
        </p:txBody>
      </p:sp>
      <p:pic>
        <p:nvPicPr>
          <p:cNvPr id="24579" name="Picture 16" descr="2м0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3" y="838200"/>
            <a:ext cx="422910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7" descr="нов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18022" r="2098" b="12337"/>
          <a:stretch>
            <a:fillRect/>
          </a:stretch>
        </p:blipFill>
        <p:spPr bwMode="auto">
          <a:xfrm>
            <a:off x="268288" y="838200"/>
            <a:ext cx="424815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8" descr="ц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2660650"/>
            <a:ext cx="4244975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9144000" cy="549275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Центрифуги общего назначения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388937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557338"/>
            <a:ext cx="3825875" cy="14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213100"/>
            <a:ext cx="41814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1763713" y="5805488"/>
            <a:ext cx="570071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Угловые роторы и роторы с подвесными стаканами</a:t>
            </a:r>
          </a:p>
          <a:p>
            <a:pPr algn="ctr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800" b="1">
                <a:latin typeface="Arial" charset="0"/>
              </a:rPr>
              <a:t>УРАВНОВЕШИВАНИЕ И СИММЕТРИЯ!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Скоростные центрифуги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85925"/>
            <a:ext cx="30289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849688" y="2105025"/>
            <a:ext cx="5186362" cy="319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Роторы обоих типов, но!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Обязательно охлаждение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Броня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Гибкая подвеска ротора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Автоматика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endParaRPr lang="ru-RU" altLang="ru-RU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Ультрацентрифуги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49688" y="2105025"/>
            <a:ext cx="5186362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Угловые роторы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Обязательно охлаждение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Вакуум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Броня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Гибкая или струнная подвес-ка ротора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r>
              <a:rPr lang="ru-RU" altLang="ru-RU">
                <a:latin typeface="Arial" charset="0"/>
              </a:rPr>
              <a:t>Автоматика</a:t>
            </a:r>
          </a:p>
          <a:p>
            <a:pPr algn="just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</a:pPr>
            <a:endParaRPr lang="ru-RU" altLang="ru-RU">
              <a:latin typeface="Arial" charset="0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2846387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Аналитические ультрацентрифуги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900" y="549275"/>
            <a:ext cx="8229600" cy="1223963"/>
          </a:xfrm>
        </p:spPr>
        <p:txBody>
          <a:bodyPr/>
          <a:lstStyle/>
          <a:p>
            <a:pPr eaLnBrk="1" hangingPunct="1"/>
            <a:r>
              <a:rPr lang="ru-RU" altLang="ru-RU" sz="2000" smtClean="0"/>
              <a:t>Идея ультраценрифугирования была предложена А.В. Думанским в 1913, однако разработка современной теории седиментационного анализа стала возможной только после того, как </a:t>
            </a:r>
            <a:r>
              <a:rPr lang="ru-RU" altLang="ru-RU" sz="2000" smtClean="0">
                <a:hlinkClick r:id="rId2" tooltip="Сведберг, Теодор"/>
              </a:rPr>
              <a:t>Т. Сведберг</a:t>
            </a:r>
            <a:r>
              <a:rPr lang="ru-RU" altLang="ru-RU" sz="2000" smtClean="0"/>
              <a:t> в 1926 сконструировал высокоскоростную ультрацентрифугу. 41000 об/мин, ускорения — до 10</a:t>
            </a:r>
            <a:r>
              <a:rPr lang="ru-RU" altLang="ru-RU" sz="2000" baseline="30000" smtClean="0"/>
              <a:t>5</a:t>
            </a:r>
            <a:r>
              <a:rPr lang="ru-RU" altLang="ru-RU" sz="2000" smtClean="0"/>
              <a:t> g </a:t>
            </a:r>
          </a:p>
        </p:txBody>
      </p:sp>
      <p:pic>
        <p:nvPicPr>
          <p:cNvPr id="28676" name="Picture 4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435225"/>
            <a:ext cx="63563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435225"/>
            <a:ext cx="44037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15900" y="5805488"/>
            <a:ext cx="88011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Подвеска на струне, газовая турбина, вакуум, холод, броня, оптическая система</a:t>
            </a:r>
          </a:p>
          <a:p>
            <a:pPr algn="ctr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800" b="1">
                <a:latin typeface="Arial" charset="0"/>
              </a:rPr>
              <a:t>УРАВНОВЕШИВАНИЕ И СИММЕТРИЯ!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Термины и определения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589963" cy="4886325"/>
          </a:xfrm>
        </p:spPr>
        <p:txBody>
          <a:bodyPr/>
          <a:lstStyle/>
          <a:p>
            <a:pPr eaLnBrk="1" hangingPunct="1"/>
            <a:r>
              <a:rPr lang="ru-RU" altLang="ru-RU" sz="2000" b="1" smtClean="0"/>
              <a:t>Диспе́рсная систе́ма</a:t>
            </a:r>
            <a:r>
              <a:rPr lang="ru-RU" altLang="ru-RU" sz="2000" smtClean="0"/>
              <a:t> — это образования из двух или более числа фаз (тел), которые совершенно или практически не смешиваются и не реагируют друг с другом химически. </a:t>
            </a:r>
            <a:endParaRPr lang="en-US" altLang="ru-RU" sz="2000" smtClean="0"/>
          </a:p>
          <a:p>
            <a:pPr eaLnBrk="1" hangingPunct="1"/>
            <a:endParaRPr lang="ru-RU" altLang="ru-RU" sz="2000" smtClean="0"/>
          </a:p>
          <a:p>
            <a:pPr eaLnBrk="1" hangingPunct="1"/>
            <a:r>
              <a:rPr lang="ru-RU" altLang="ru-RU" sz="2000" smtClean="0"/>
              <a:t>Первое из веществ (</a:t>
            </a:r>
            <a:r>
              <a:rPr lang="ru-RU" altLang="ru-RU" sz="2000" i="1" smtClean="0"/>
              <a:t>дисперсная фаза</a:t>
            </a:r>
            <a:r>
              <a:rPr lang="ru-RU" altLang="ru-RU" sz="2000" smtClean="0"/>
              <a:t>) мелко распределено во втором (</a:t>
            </a:r>
            <a:r>
              <a:rPr lang="ru-RU" altLang="ru-RU" sz="2000" i="1" smtClean="0"/>
              <a:t>дисперсионная среда</a:t>
            </a:r>
            <a:r>
              <a:rPr lang="ru-RU" altLang="ru-RU" sz="2000" smtClean="0"/>
              <a:t>). Если фаз несколько, их можно отделить друг от друга физическим способом (центрифугировать, сепарировать и т. д.). </a:t>
            </a:r>
          </a:p>
          <a:p>
            <a:pPr eaLnBrk="1" hangingPunct="1"/>
            <a:endParaRPr lang="ru-RU" altLang="ru-RU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Определение молекулярных весов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196975"/>
            <a:ext cx="7200900" cy="4741863"/>
          </a:xfrm>
        </p:spPr>
        <p:txBody>
          <a:bodyPr/>
          <a:lstStyle/>
          <a:p>
            <a:pPr eaLnBrk="1" hangingPunct="1"/>
            <a:r>
              <a:rPr lang="ru-RU" altLang="ru-RU" smtClean="0"/>
              <a:t>По скорости седиментации </a:t>
            </a:r>
            <a:endParaRPr lang="en-US" altLang="ru-RU" smtClean="0"/>
          </a:p>
          <a:p>
            <a:pPr eaLnBrk="1" hangingPunct="1"/>
            <a:endParaRPr lang="ru-RU" altLang="ru-RU" smtClean="0"/>
          </a:p>
          <a:p>
            <a:pPr eaLnBrk="1" hangingPunct="1"/>
            <a:r>
              <a:rPr lang="ru-RU" altLang="ru-RU" smtClean="0"/>
              <a:t>Метод седиментационного равновесия </a:t>
            </a:r>
            <a:endParaRPr lang="en-US" altLang="ru-RU" smtClean="0"/>
          </a:p>
          <a:p>
            <a:pPr eaLnBrk="1" hangingPunct="1"/>
            <a:endParaRPr lang="ru-RU" altLang="ru-RU" smtClean="0"/>
          </a:p>
          <a:p>
            <a:pPr eaLnBrk="1" hangingPunct="1"/>
            <a:r>
              <a:rPr lang="ru-RU" altLang="ru-RU" smtClean="0"/>
              <a:t>Метод приближения к седиментацион-ному равновесию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По скорости седиментации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642350" cy="61658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000" smtClean="0"/>
              <a:t>Константа седиментации это скорость, отнесенная к единице ускорения, имеет размерность времени (ее выражают в секундах). </a:t>
            </a:r>
          </a:p>
          <a:p>
            <a:pPr marL="0" indent="0" eaLnBrk="1" hangingPunct="1">
              <a:lnSpc>
                <a:spcPct val="90000"/>
              </a:lnSpc>
            </a:pPr>
            <a:endParaRPr lang="ru-RU" altLang="ru-RU" sz="2000" smtClean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000" smtClean="0"/>
              <a:t>Величина константы седиментации, равная 1•10</a:t>
            </a:r>
            <a:r>
              <a:rPr lang="ru-RU" altLang="ru-RU" sz="2000" b="1" baseline="30000" smtClean="0"/>
              <a:t>–13</a:t>
            </a:r>
            <a:r>
              <a:rPr lang="ru-RU" altLang="ru-RU" sz="2000" smtClean="0"/>
              <a:t> с, условно принята за единицу и названа сведбергом (S).</a:t>
            </a:r>
          </a:p>
          <a:p>
            <a:pPr marL="0" indent="0" eaLnBrk="1" hangingPunct="1">
              <a:lnSpc>
                <a:spcPct val="90000"/>
              </a:lnSpc>
            </a:pPr>
            <a:endParaRPr lang="ru-RU" altLang="ru-RU" sz="2000" smtClean="0"/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ru-RU" altLang="ru-RU" sz="2000" smtClean="0"/>
              <a:t>Значения констант седиментации большинства белков лежат в пределах 1–50 S, хотя в ряде случаев эти значения превышают 100 S. </a:t>
            </a: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</a:pPr>
            <a:endParaRPr lang="ru-RU" altLang="ru-RU" sz="2000" smtClean="0"/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ru-RU" altLang="ru-RU" sz="2000" smtClean="0"/>
              <a:t>Молекулярный вес молекул определяют по уравнению Сведберга </a:t>
            </a: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</a:pPr>
            <a:endParaRPr lang="ru-RU" altLang="ru-RU" sz="2000" smtClean="0"/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</a:pPr>
            <a:endParaRPr lang="ru-RU" altLang="ru-RU" sz="2000" smtClean="0"/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</a:pPr>
            <a:endParaRPr lang="ru-RU" altLang="ru-RU" sz="2000" smtClean="0"/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ru-RU" altLang="ru-RU" sz="2000" smtClean="0"/>
              <a:t> </a:t>
            </a: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ru-RU" altLang="ru-RU" sz="1800" smtClean="0"/>
              <a:t>М — молекулярный вес молекулы, R — газовая постоянная, Т — абсолютная температура, s — коэффициент седиментации молекулы, D — коэффициент диффузии молекулы, v — парциальный удельный объем, который можно рассматривать как объем, занимаемый одним граммом растворенного вещества, р — плотность растворителя.</a:t>
            </a:r>
            <a:endParaRPr lang="ru-RU" altLang="ru-RU" sz="2000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292600"/>
            <a:ext cx="3455988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Метод седиментационного равновесия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549275"/>
            <a:ext cx="8640763" cy="6192838"/>
          </a:xfrm>
        </p:spPr>
        <p:txBody>
          <a:bodyPr/>
          <a:lstStyle/>
          <a:p>
            <a:pPr eaLnBrk="1" hangingPunct="1"/>
            <a:r>
              <a:rPr lang="ru-RU" altLang="ru-RU" sz="1800" smtClean="0"/>
              <a:t>Ультрацентрифугирование проводят вплоть до достижения частицами равновесия, устанавливающегося под действием центробежных сил, с одной стороны, и диффузионных — с другой, т. е. до тех пор, пока частицы не перестанут перемещаться. Затем по образовавшемуся градиенту концентрации рассчитывают молекулярный вес вещества 'согласно формуле</a:t>
            </a:r>
          </a:p>
          <a:p>
            <a:pPr eaLnBrk="1" hangingPunct="1"/>
            <a:endParaRPr lang="ru-RU" altLang="ru-RU" sz="1800" smtClean="0"/>
          </a:p>
          <a:p>
            <a:pPr eaLnBrk="1" hangingPunct="1"/>
            <a:endParaRPr lang="ru-RU" altLang="ru-RU" sz="1800" smtClean="0"/>
          </a:p>
          <a:p>
            <a:pPr eaLnBrk="1" hangingPunct="1"/>
            <a:endParaRPr lang="ru-RU" altLang="ru-RU" sz="1800" smtClean="0"/>
          </a:p>
          <a:p>
            <a:pPr eaLnBrk="1" hangingPunct="1"/>
            <a:endParaRPr lang="ru-RU" altLang="ru-RU" sz="1800" smtClean="0"/>
          </a:p>
          <a:p>
            <a:pPr eaLnBrk="1" hangingPunct="1"/>
            <a:r>
              <a:rPr lang="ru-RU" altLang="ru-RU" sz="1800" smtClean="0"/>
              <a:t>R — газовая постоянная, Т — абсолютная температура, ю — угловая скорость, р — плотность растворителя, v — парциальный удельный объем, сх и с2— концентрация растворенного вещества на расстояниях гг и г2 от оси вращения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ru-RU" altLang="ru-RU" sz="180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smtClean="0"/>
              <a:t>Недостатком данного метода является то, что для достижения седиментациоиного равновесия необходимо длительное время — от нескольких дней до нескольких недель при непрерывной работе центрифуги. </a:t>
            </a:r>
          </a:p>
          <a:p>
            <a:pPr eaLnBrk="1" hangingPunct="1">
              <a:spcBef>
                <a:spcPct val="0"/>
              </a:spcBef>
            </a:pPr>
            <a:endParaRPr lang="ru-RU" altLang="ru-RU" sz="1800" smtClean="0"/>
          </a:p>
          <a:p>
            <a:pPr eaLnBrk="1" hangingPunct="1">
              <a:spcBef>
                <a:spcPct val="0"/>
              </a:spcBef>
            </a:pPr>
            <a:endParaRPr lang="ru-RU" altLang="ru-RU" sz="1800" smtClean="0"/>
          </a:p>
          <a:p>
            <a:pPr eaLnBrk="1" hangingPunct="1">
              <a:spcBef>
                <a:spcPct val="0"/>
              </a:spcBef>
            </a:pPr>
            <a:endParaRPr lang="ru-RU" altLang="ru-RU" sz="1800" smtClean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0" y="2420938"/>
            <a:ext cx="3744913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9275"/>
            <a:ext cx="9144000" cy="549275"/>
          </a:xfrm>
        </p:spPr>
        <p:txBody>
          <a:bodyPr/>
          <a:lstStyle/>
          <a:p>
            <a:pPr eaLnBrk="1" hangingPunct="1"/>
            <a:r>
              <a:rPr lang="ru-RU" altLang="ru-RU" smtClean="0"/>
              <a:t>Метод приближения к седиментационному равновесию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2763"/>
            <a:ext cx="82296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1800" smtClean="0"/>
              <a:t>Этот метод был разработан для того, чтобы избавиться от недостатков предыдущего метода, связанных с большими затратами времени, необходимого для установления равновесия. </a:t>
            </a:r>
            <a:endParaRPr lang="en-US" altLang="ru-RU" sz="1800" smtClean="0"/>
          </a:p>
          <a:p>
            <a:pPr eaLnBrk="1" hangingPunct="1">
              <a:lnSpc>
                <a:spcPct val="80000"/>
              </a:lnSpc>
            </a:pPr>
            <a:endParaRPr lang="ru-RU" altLang="ru-RU" sz="1800" smtClean="0"/>
          </a:p>
          <a:p>
            <a:pPr eaLnBrk="1" hangingPunct="1">
              <a:lnSpc>
                <a:spcPct val="80000"/>
              </a:lnSpc>
            </a:pPr>
            <a:r>
              <a:rPr lang="ru-RU" altLang="ru-RU" sz="1800" smtClean="0"/>
              <a:t>С помощью него можно определять молекулярные веса, когда центрифугируемый раствор находится в состоянии приближения к равновесию. </a:t>
            </a:r>
            <a:endParaRPr lang="en-US" altLang="ru-RU" sz="1800" smtClean="0"/>
          </a:p>
          <a:p>
            <a:pPr eaLnBrk="1" hangingPunct="1">
              <a:lnSpc>
                <a:spcPct val="80000"/>
              </a:lnSpc>
            </a:pPr>
            <a:endParaRPr lang="ru-RU" altLang="ru-RU" sz="1800" smtClean="0"/>
          </a:p>
          <a:p>
            <a:pPr eaLnBrk="1" hangingPunct="1">
              <a:lnSpc>
                <a:spcPct val="80000"/>
              </a:lnSpc>
            </a:pPr>
            <a:r>
              <a:rPr lang="ru-RU" altLang="ru-RU" sz="1800" smtClean="0"/>
              <a:t>Вначале макро­молекулы распределяются по всему объему аналитической ячейки равномерно; затем по мере центрифугирования молекулы оседают, и плотность раствора в области мениска постепенно уменьшается. </a:t>
            </a:r>
            <a:endParaRPr lang="en-US" altLang="ru-RU" sz="1800" smtClean="0"/>
          </a:p>
          <a:p>
            <a:pPr eaLnBrk="1" hangingPunct="1">
              <a:lnSpc>
                <a:spcPct val="80000"/>
              </a:lnSpc>
            </a:pPr>
            <a:endParaRPr lang="ru-RU" altLang="ru-RU" sz="1800" smtClean="0"/>
          </a:p>
          <a:p>
            <a:pPr eaLnBrk="1" hangingPunct="1">
              <a:lnSpc>
                <a:spcPct val="80000"/>
              </a:lnSpc>
            </a:pPr>
            <a:r>
              <a:rPr lang="ru-RU" altLang="ru-RU" sz="1800" smtClean="0"/>
              <a:t>Изменение плотности тщательно регистрируют, а затем путем слож­ных расчетов, включающих большое число переменных, определяют молекулярный вес данного соединения по формулам.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ru-RU" altLang="ru-RU" sz="18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ru-RU" altLang="ru-RU" sz="18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ru-RU" altLang="ru-RU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792162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Методы формирования градиента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524000"/>
            <a:ext cx="7272337" cy="33448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smtClean="0"/>
              <a:t>Ступенчатый градиент</a:t>
            </a:r>
            <a:endParaRPr lang="en-US" altLang="ru-RU" sz="2800" smtClean="0"/>
          </a:p>
          <a:p>
            <a:pPr eaLnBrk="1" hangingPunct="1">
              <a:lnSpc>
                <a:spcPct val="90000"/>
              </a:lnSpc>
            </a:pPr>
            <a:endParaRPr lang="ru-RU" altLang="ru-RU" sz="28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800" smtClean="0"/>
              <a:t>Сообщающиеся сосуды</a:t>
            </a:r>
            <a:endParaRPr lang="en-US" altLang="ru-RU" sz="2800" smtClean="0"/>
          </a:p>
          <a:p>
            <a:pPr eaLnBrk="1" hangingPunct="1">
              <a:lnSpc>
                <a:spcPct val="90000"/>
              </a:lnSpc>
            </a:pPr>
            <a:endParaRPr lang="ru-RU" altLang="ru-RU" sz="28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800" smtClean="0"/>
              <a:t>Перистальтический насос</a:t>
            </a:r>
            <a:endParaRPr lang="en-US" altLang="ru-RU" sz="2800" smtClean="0"/>
          </a:p>
          <a:p>
            <a:pPr eaLnBrk="1" hangingPunct="1">
              <a:lnSpc>
                <a:spcPct val="90000"/>
              </a:lnSpc>
            </a:pPr>
            <a:endParaRPr lang="ru-RU" altLang="ru-RU" sz="28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800" smtClean="0"/>
              <a:t>Системы формирования градиента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Градиент с помощью сообщающихся сосудов</a:t>
            </a:r>
            <a:endParaRPr lang="ru-RU" altLang="ru-RU" sz="3600" smtClean="0"/>
          </a:p>
        </p:txBody>
      </p:sp>
      <p:pic>
        <p:nvPicPr>
          <p:cNvPr id="34819" name="Picture 5" descr="160 Градиент сообщающихся сосудов цве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341438"/>
            <a:ext cx="8713788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549275"/>
          </a:xfrm>
        </p:spPr>
        <p:txBody>
          <a:bodyPr/>
          <a:lstStyle/>
          <a:p>
            <a:pPr eaLnBrk="1" hangingPunct="1"/>
            <a:r>
              <a:rPr lang="ru-RU" altLang="ru-RU" sz="2800" smtClean="0"/>
              <a:t>Градиент с помощью перистальтического насоса</a:t>
            </a:r>
          </a:p>
        </p:txBody>
      </p:sp>
      <p:pic>
        <p:nvPicPr>
          <p:cNvPr id="35843" name="Picture 5" descr="170 Градиент перистальтика цве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854075"/>
            <a:ext cx="8066087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Перистальтический насос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Насос для перекачки жидкостей, текущих по гибким трубкам. </a:t>
            </a:r>
            <a:endParaRPr lang="en-US" altLang="ru-RU" smtClean="0"/>
          </a:p>
          <a:p>
            <a:pPr eaLnBrk="1" hangingPunct="1"/>
            <a:endParaRPr lang="ru-RU" altLang="ru-RU" smtClean="0"/>
          </a:p>
          <a:p>
            <a:pPr eaLnBrk="1" hangingPunct="1"/>
            <a:r>
              <a:rPr lang="ru-RU" altLang="ru-RU" smtClean="0"/>
              <a:t>Принцип действия основан на том, что ролики передавливают трубку с жидкостью, и двигаясь вдоль трубки, проталкивают жидкость вперёд. </a:t>
            </a:r>
            <a:endParaRPr lang="en-US" altLang="ru-RU" smtClean="0"/>
          </a:p>
          <a:p>
            <a:pPr eaLnBrk="1" hangingPunct="1"/>
            <a:endParaRPr lang="ru-RU" altLang="ru-RU" smtClean="0"/>
          </a:p>
          <a:p>
            <a:pPr eaLnBrk="1" hangingPunct="1"/>
            <a:r>
              <a:rPr lang="ru-RU" altLang="ru-RU" smtClean="0"/>
              <a:t>Обычно состоит из гибкой трубки, нескольких роликов, и поверхности (трека), к которой ролики прижимают трубку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647700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Перистальтические насосы</a:t>
            </a:r>
          </a:p>
        </p:txBody>
      </p:sp>
      <p:sp>
        <p:nvSpPr>
          <p:cNvPr id="37891" name="AutoShape 10" descr="16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pic>
        <p:nvPicPr>
          <p:cNvPr id="37892" name="Picture 11" descr="Перистальтик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96975"/>
            <a:ext cx="5183188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647700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Перистальтические насосы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3644900"/>
            <a:ext cx="23368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88" y="1268413"/>
            <a:ext cx="2557462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268413"/>
            <a:ext cx="2879725" cy="28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3000375" cy="312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4292600"/>
            <a:ext cx="2633663" cy="234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292600"/>
            <a:ext cx="2346325" cy="23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Термины и определения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ru-RU" sz="2000" b="1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000" smtClean="0"/>
              <a:t>Эму́льсия (новолат. emulsio, от лат. emulgeo — дою, выдаиваю) — дисперсная система с жидкой дисперсионной средой и жидкой дисперсной фазой. </a:t>
            </a:r>
            <a:endParaRPr lang="en-US" altLang="ru-RU" sz="200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altLang="ru-RU" sz="200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000" smtClean="0"/>
              <a:t>Эмульсии состоят из несмешиваемых жидкостей. </a:t>
            </a:r>
          </a:p>
          <a:p>
            <a:pPr eaLnBrk="1" hangingPunct="1">
              <a:lnSpc>
                <a:spcPct val="80000"/>
              </a:lnSpc>
            </a:pPr>
            <a:endParaRPr lang="ru-RU" altLang="ru-RU" sz="200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000" b="1" smtClean="0"/>
              <a:t>Суспе́нзия</a:t>
            </a:r>
            <a:r>
              <a:rPr lang="ru-RU" altLang="ru-RU" sz="2000" smtClean="0"/>
              <a:t>, или </a:t>
            </a:r>
            <a:r>
              <a:rPr lang="ru-RU" altLang="ru-RU" sz="2000" b="1" smtClean="0"/>
              <a:t>взвесь</a:t>
            </a:r>
            <a:r>
              <a:rPr lang="ru-RU" altLang="ru-RU" sz="2000" smtClean="0"/>
              <a:t> (лат. </a:t>
            </a:r>
            <a:r>
              <a:rPr lang="ru-RU" altLang="ru-RU" sz="2000" i="1" smtClean="0"/>
              <a:t>suspensio</a:t>
            </a:r>
            <a:r>
              <a:rPr lang="ru-RU" altLang="ru-RU" sz="2000" smtClean="0"/>
              <a:t>, буквально — подвешивание, от лат. </a:t>
            </a:r>
            <a:r>
              <a:rPr lang="ru-RU" altLang="ru-RU" sz="2000" i="1" smtClean="0"/>
              <a:t>suspendo</a:t>
            </a:r>
            <a:r>
              <a:rPr lang="ru-RU" altLang="ru-RU" sz="2000" smtClean="0"/>
              <a:t> — подвешиваю) 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000" smtClean="0"/>
              <a:t>    смесь веществ, где твёрдое вещество распределено в виде мельчайших частичек в жидком веществе во взвешенном (неосевшем) состоянии. Обычно размер частиц </a:t>
            </a:r>
            <a:r>
              <a:rPr lang="en-US" altLang="ru-RU" sz="2000" smtClean="0"/>
              <a:t>&gt;</a:t>
            </a:r>
            <a:r>
              <a:rPr lang="ru-RU" altLang="ru-RU" sz="2000" smtClean="0"/>
              <a:t> 10 мкм</a:t>
            </a:r>
            <a:endParaRPr lang="ru-RU" altLang="ru-RU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008063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Перистальтические насосы - достоинства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557338"/>
            <a:ext cx="8229600" cy="49291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mtClean="0"/>
              <a:t>Среда и насос не взаимодействуют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400" smtClean="0"/>
              <a:t>Агрессивная среда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400" smtClean="0"/>
              <a:t>Чувствительные объекты</a:t>
            </a:r>
          </a:p>
          <a:p>
            <a:pPr lvl="1" eaLnBrk="1" hangingPunct="1">
              <a:lnSpc>
                <a:spcPct val="80000"/>
              </a:lnSpc>
            </a:pPr>
            <a:endParaRPr lang="ru-RU" altLang="ru-RU" sz="2400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Точность и неизменность дозирования ± 0,5 %</a:t>
            </a:r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Отсутствие пульсаций </a:t>
            </a:r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Широкий диапазон скоростей – зависит от трубки </a:t>
            </a:r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Параллельная перекачка – многоканальность </a:t>
            </a:r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Простота конструкции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008063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Перистальтические насосы - недостатки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557338"/>
            <a:ext cx="8229600" cy="49291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mtClean="0"/>
              <a:t>Низкое рабочее давление </a:t>
            </a:r>
          </a:p>
          <a:p>
            <a:pPr eaLnBrk="1" hangingPunct="1">
              <a:lnSpc>
                <a:spcPct val="80000"/>
              </a:lnSpc>
            </a:pPr>
            <a:endParaRPr lang="ru-RU" altLang="ru-RU" smtClean="0"/>
          </a:p>
          <a:p>
            <a:pPr eaLnBrk="1" hangingPunct="1">
              <a:lnSpc>
                <a:spcPct val="80000"/>
              </a:lnSpc>
            </a:pPr>
            <a:r>
              <a:rPr lang="ru-RU" altLang="ru-RU" smtClean="0"/>
              <a:t>Иногда трудно подобрать материал трубок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Как извлечь продукты разделения?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79488"/>
            <a:ext cx="8569325" cy="54737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200" smtClean="0"/>
              <a:t>Центрифужную пробирку прокалывают у основания и в нижнюю ее часть медленно вводят очень плотную среду, например 60—70%-ный раствор сахарозы (весовые %). Находящийся сверху раствор вытесняется, и фракции отбирают при помощи шприца, пипетки или специального приспособления, соединенного через трубочку с коллектором фракций. </a:t>
            </a:r>
          </a:p>
          <a:p>
            <a:pPr eaLnBrk="1" hangingPunct="1">
              <a:lnSpc>
                <a:spcPct val="80000"/>
              </a:lnSpc>
            </a:pPr>
            <a:endParaRPr lang="ru-RU" altLang="ru-RU" sz="2200" smtClean="0"/>
          </a:p>
          <a:p>
            <a:pPr eaLnBrk="1" hangingPunct="1">
              <a:lnSpc>
                <a:spcPct val="80000"/>
              </a:lnSpc>
            </a:pPr>
            <a:r>
              <a:rPr lang="ru-RU" altLang="ru-RU" sz="2200" smtClean="0"/>
              <a:t>Если пробирки изготовлены из целлулоида или нитроцеллю-лозы, фракции извлекают, надрезав пробирку специальным лезвием. Для этого центрифужную пробирку, закрепленную в штативе, надрезают непосредственно под нужной зоной и отсасывают фракцию шприцом или пипеткой. </a:t>
            </a:r>
          </a:p>
          <a:p>
            <a:pPr eaLnBrk="1" hangingPunct="1">
              <a:lnSpc>
                <a:spcPct val="80000"/>
              </a:lnSpc>
            </a:pPr>
            <a:endParaRPr lang="ru-RU" altLang="ru-RU" sz="2200" smtClean="0"/>
          </a:p>
          <a:p>
            <a:pPr eaLnBrk="1" hangingPunct="1">
              <a:lnSpc>
                <a:spcPct val="80000"/>
              </a:lnSpc>
            </a:pPr>
            <a:r>
              <a:rPr lang="ru-RU" altLang="ru-RU" sz="2200" smtClean="0"/>
              <a:t>Сбор фракций осуществляют также, проколов основание пробирки тонкой полой иглой. Капли, вытекающие из пробирки через иглу, собирают в коллектор фракций для дальнейшего анализа.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Мембранные технологии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5805488"/>
            <a:ext cx="8785225" cy="8636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800" smtClean="0"/>
              <a:t>Нейтральные мембраны с порами разделяют частицы по размеру</a:t>
            </a:r>
          </a:p>
        </p:txBody>
      </p:sp>
      <p:pic>
        <p:nvPicPr>
          <p:cNvPr id="43012" name="Picture 7" descr="180 Мембранная технология - принци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46213"/>
            <a:ext cx="8785225" cy="32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Мембранные технологии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3213100"/>
            <a:ext cx="8785225" cy="3455988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ru-RU" altLang="ru-RU" sz="2000" smtClean="0"/>
              <a:t>Мембранные технологии основаны на разделении смесей жидкостей или газов, а также присутствующих в них частиц на составляющие компоненты с использованием частично проницаемых мембран. 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ru-RU" altLang="ru-RU" sz="2000" smtClean="0"/>
              <a:t>Мембрана позволяет определённым молекулам или ионам проходить через неё благодаря диффузии. 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ru-RU" altLang="ru-RU" sz="2000" smtClean="0"/>
              <a:t>Скорость прохождения зависит от давления, концентрации и температуры молекулы или растворённых веществ с обеих сторон, а также проницаемости мембраны для каждого компонента растворов. </a:t>
            </a:r>
          </a:p>
        </p:txBody>
      </p:sp>
      <p:pic>
        <p:nvPicPr>
          <p:cNvPr id="44036" name="Picture 4" descr="180 Мембранная технология - принци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692150"/>
            <a:ext cx="59753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Мембранные технологии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997450"/>
          </a:xfrm>
        </p:spPr>
        <p:txBody>
          <a:bodyPr/>
          <a:lstStyle/>
          <a:p>
            <a:pPr eaLnBrk="1" hangingPunct="1"/>
            <a:r>
              <a:rPr lang="ru-RU" altLang="ru-RU" smtClean="0"/>
              <a:t>Градиент химических потенциалов =</a:t>
            </a:r>
            <a:r>
              <a:rPr lang="en-US" altLang="ru-RU" smtClean="0"/>
              <a:t>&gt; </a:t>
            </a:r>
            <a:r>
              <a:rPr lang="ru-RU" altLang="ru-RU" smtClean="0"/>
              <a:t>ДИАЛИЗ   </a:t>
            </a:r>
          </a:p>
          <a:p>
            <a:pPr eaLnBrk="1" hangingPunct="1"/>
            <a:endParaRPr lang="ru-RU" altLang="ru-RU" smtClean="0"/>
          </a:p>
          <a:p>
            <a:pPr eaLnBrk="1" hangingPunct="1"/>
            <a:r>
              <a:rPr lang="ru-RU" altLang="ru-RU" smtClean="0"/>
              <a:t>Электрическое поле =</a:t>
            </a:r>
            <a:r>
              <a:rPr lang="en-US" altLang="ru-RU" smtClean="0"/>
              <a:t>&gt; </a:t>
            </a:r>
            <a:r>
              <a:rPr lang="ru-RU" altLang="ru-RU" smtClean="0"/>
              <a:t>ЭЛЕКТРОДИАЛИЗ </a:t>
            </a:r>
          </a:p>
          <a:p>
            <a:pPr eaLnBrk="1" hangingPunct="1"/>
            <a:endParaRPr lang="ru-RU" altLang="ru-RU" smtClean="0"/>
          </a:p>
          <a:p>
            <a:pPr eaLnBrk="1" hangingPunct="1"/>
            <a:r>
              <a:rPr lang="ru-RU" altLang="ru-RU" smtClean="0"/>
              <a:t>Градиент давлений =</a:t>
            </a:r>
            <a:r>
              <a:rPr lang="en-US" altLang="ru-RU" smtClean="0"/>
              <a:t>&gt; </a:t>
            </a:r>
            <a:r>
              <a:rPr lang="ru-RU" altLang="ru-RU" smtClean="0"/>
              <a:t>УЛЬТРАФИЛЬТРАЦИЯ </a:t>
            </a:r>
          </a:p>
          <a:p>
            <a:pPr eaLnBrk="1" hangingPunct="1"/>
            <a:endParaRPr lang="ru-RU" altLang="ru-RU" smtClean="0"/>
          </a:p>
          <a:p>
            <a:pPr eaLnBrk="1" hangingPunct="1"/>
            <a:r>
              <a:rPr lang="ru-RU" altLang="ru-RU" smtClean="0"/>
              <a:t>Градиент давлений =</a:t>
            </a:r>
            <a:r>
              <a:rPr lang="en-US" altLang="ru-RU" smtClean="0"/>
              <a:t>&gt; </a:t>
            </a:r>
            <a:r>
              <a:rPr lang="ru-RU" altLang="ru-RU" smtClean="0"/>
              <a:t>ОБРАТНЫЙ ОСМОС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Диализ</a:t>
            </a:r>
          </a:p>
        </p:txBody>
      </p:sp>
      <p:pic>
        <p:nvPicPr>
          <p:cNvPr id="46083" name="Picture 8" descr="190 Диализ цве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549275"/>
            <a:ext cx="8675687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10"/>
          <p:cNvSpPr txBox="1">
            <a:spLocks noChangeArrowheads="1"/>
          </p:cNvSpPr>
          <p:nvPr/>
        </p:nvSpPr>
        <p:spPr bwMode="auto">
          <a:xfrm>
            <a:off x="217488" y="5734050"/>
            <a:ext cx="8602662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Диализ применяют для очистки растворов высокомолекулярных веществ от низкомолекулярных (например обессоливание) или для замены одних низкомолекулярных веществ на другие (перебуферивание).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Диализ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908050"/>
            <a:ext cx="6335712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827088" y="4797425"/>
            <a:ext cx="79930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>
                <a:latin typeface="Arial" charset="0"/>
              </a:rPr>
              <a:t>Диализ применяют для очистки растворов высокомолекулярных веществ от низкомолекулярных (например обессоливание) или для замены одних низкомолекулярных веществ на другие (перебуферивание). 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5975350" y="6464300"/>
            <a:ext cx="30543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ru-RU" altLang="ru-RU" sz="1600">
                <a:solidFill>
                  <a:srgbClr val="0000FF"/>
                </a:solidFill>
                <a:latin typeface="Arial" charset="0"/>
              </a:rPr>
              <a:t>В чем неточность на рисунке?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Диализ</a:t>
            </a: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49275"/>
            <a:ext cx="8497888" cy="611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Диализ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692150"/>
            <a:ext cx="5461000" cy="597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Термины и определения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80400" cy="59769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000" b="1" smtClean="0"/>
              <a:t>Коллоидные системы</a:t>
            </a:r>
            <a:r>
              <a:rPr lang="ru-RU" altLang="ru-RU" sz="2000" smtClean="0"/>
              <a:t> (</a:t>
            </a:r>
            <a:r>
              <a:rPr lang="ru-RU" altLang="ru-RU" sz="2000" b="1" smtClean="0"/>
              <a:t>коллоиды</a:t>
            </a:r>
            <a:r>
              <a:rPr lang="ru-RU" altLang="ru-RU" sz="2000" smtClean="0"/>
              <a:t>, др.-греч. κόλλα — клей и εἶδος — вид; «клеевидные») — дисперсные системы, промежуточные между истинными растворами и грубодисперс-ными системами — взвесями.</a:t>
            </a:r>
            <a:r>
              <a:rPr lang="ru-RU" altLang="ru-RU" sz="1600" smtClean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1600" smtClean="0"/>
              <a:t>Коллоидные частицы не препятствуют прохождению света.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1600" smtClean="0"/>
              <a:t>В прозрачных коллоидах наблюдается рассеивание светового луча (эффект Тиндаля).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1600" smtClean="0"/>
              <a:t>Дисперсные частицы не выпадают в осадок за счёт броуновского движения. </a:t>
            </a:r>
          </a:p>
          <a:p>
            <a:pPr lvl="1" eaLnBrk="1" hangingPunct="1">
              <a:lnSpc>
                <a:spcPct val="80000"/>
              </a:lnSpc>
            </a:pPr>
            <a:endParaRPr lang="ru-RU" altLang="ru-RU" sz="1600" smtClean="0"/>
          </a:p>
          <a:p>
            <a:pPr eaLnBrk="1" hangingPunct="1">
              <a:lnSpc>
                <a:spcPct val="80000"/>
              </a:lnSpc>
            </a:pPr>
            <a:r>
              <a:rPr lang="ru-RU" altLang="ru-RU" sz="2000" b="1" smtClean="0"/>
              <a:t>Золи </a:t>
            </a:r>
            <a:r>
              <a:rPr lang="ru-RU" altLang="ru-RU" sz="2000" smtClean="0"/>
              <a:t>(нем. </a:t>
            </a:r>
            <a:r>
              <a:rPr lang="de-DE" altLang="ru-RU" sz="2000" i="1" smtClean="0"/>
              <a:t>sole</a:t>
            </a:r>
            <a:r>
              <a:rPr lang="ru-RU" altLang="ru-RU" sz="2000" smtClean="0"/>
              <a:t> от лат. </a:t>
            </a:r>
            <a:r>
              <a:rPr lang="ru-RU" altLang="ru-RU" sz="2000" i="1" smtClean="0"/>
              <a:t>solutio</a:t>
            </a:r>
            <a:r>
              <a:rPr lang="ru-RU" altLang="ru-RU" sz="2000" smtClean="0"/>
              <a:t> — раствор) = коллоидные растворы</a:t>
            </a:r>
            <a:r>
              <a:rPr lang="ru-RU" altLang="ru-RU" sz="1600" smtClean="0"/>
              <a:t> </a:t>
            </a:r>
          </a:p>
          <a:p>
            <a:pPr eaLnBrk="1" hangingPunct="1">
              <a:lnSpc>
                <a:spcPct val="80000"/>
              </a:lnSpc>
            </a:pPr>
            <a:endParaRPr lang="ru-RU" altLang="ru-RU" sz="1600" smtClean="0"/>
          </a:p>
          <a:p>
            <a:pPr eaLnBrk="1" hangingPunct="1">
              <a:lnSpc>
                <a:spcPct val="80000"/>
              </a:lnSpc>
            </a:pPr>
            <a:r>
              <a:rPr lang="ru-RU" altLang="ru-RU" sz="2000" b="1" smtClean="0"/>
              <a:t>Ге́ли</a:t>
            </a:r>
            <a:r>
              <a:rPr lang="ru-RU" altLang="ru-RU" sz="2000" smtClean="0"/>
              <a:t> (от лат. </a:t>
            </a:r>
            <a:r>
              <a:rPr lang="ru-RU" altLang="ru-RU" sz="2000" i="1" smtClean="0"/>
              <a:t>gelo</a:t>
            </a:r>
            <a:r>
              <a:rPr lang="ru-RU" altLang="ru-RU" sz="2000" smtClean="0"/>
              <a:t> — «застываю») — структурированные дисперсные системы, состоящие из высокомолекулярных и низкомолекулярных веществ. Наличие трёхмерного полимерного каркаса (сетки) сообщает гелям механические свойства твёрдых тел - отсутствие текучести, способность сохранять форму, прочность и способность к деформации (пластичность и упругость).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1600" smtClean="0"/>
              <a:t>«желе» — в кулинарии сладкие фруктовые или ягодные студенистые блюда;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1600" smtClean="0"/>
              <a:t>«студень» — в кулинарии мясное или рыбное блюдо из охлажденного мясного (или рыбного) бульона с кусочками мяса (или рыбы)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Диализ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0" b="10464"/>
          <a:stretch>
            <a:fillRect/>
          </a:stretch>
        </p:blipFill>
        <p:spPr bwMode="auto">
          <a:xfrm>
            <a:off x="1638640" y="548600"/>
            <a:ext cx="5856745" cy="237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1144095" y="3429000"/>
            <a:ext cx="6840950" cy="21603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ru-RU" sz="2000" kern="0" dirty="0" smtClean="0"/>
              <a:t>Концентрация низкомолекулярных веществ ?</a:t>
            </a:r>
          </a:p>
          <a:p>
            <a:pPr eaLnBrk="1" hangingPunct="1"/>
            <a:endParaRPr lang="ru-RU" altLang="ru-RU" sz="2000" kern="0" dirty="0" smtClean="0"/>
          </a:p>
          <a:p>
            <a:pPr eaLnBrk="1" hangingPunct="1"/>
            <a:r>
              <a:rPr lang="ru-RU" altLang="ru-RU" sz="2000" kern="0" dirty="0" smtClean="0"/>
              <a:t>Концентрация высокомолекулярных веществ ?</a:t>
            </a:r>
          </a:p>
          <a:p>
            <a:pPr eaLnBrk="1" hangingPunct="1"/>
            <a:endParaRPr lang="ru-RU" altLang="ru-RU" sz="2000" kern="0" dirty="0" smtClean="0"/>
          </a:p>
          <a:p>
            <a:pPr eaLnBrk="1" hangingPunct="1"/>
            <a:r>
              <a:rPr lang="ru-RU" altLang="ru-RU" sz="2000" kern="0" dirty="0" smtClean="0"/>
              <a:t>Объем пробы ?</a:t>
            </a:r>
            <a:endParaRPr lang="ru-RU" altLang="ru-RU" sz="1400" kern="0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Диализ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0" b="10464"/>
          <a:stretch>
            <a:fillRect/>
          </a:stretch>
        </p:blipFill>
        <p:spPr bwMode="auto">
          <a:xfrm>
            <a:off x="1638640" y="548600"/>
            <a:ext cx="5856745" cy="237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07380" y="2924930"/>
            <a:ext cx="9036620" cy="3744520"/>
          </a:xfrm>
        </p:spPr>
        <p:txBody>
          <a:bodyPr/>
          <a:lstStyle/>
          <a:p>
            <a:pPr eaLnBrk="1" hangingPunct="1"/>
            <a:r>
              <a:rPr lang="ru-RU" altLang="ru-RU" sz="2000" dirty="0" smtClean="0"/>
              <a:t>Концентрация низкомолекулярных веществ – УМЕНЬШАЕТСЯ (может и практически до нуля,</a:t>
            </a:r>
            <a:br>
              <a:rPr lang="ru-RU" altLang="ru-RU" sz="2000" dirty="0" smtClean="0"/>
            </a:br>
            <a:r>
              <a:rPr lang="ru-RU" altLang="ru-RU" sz="2000" dirty="0" smtClean="0"/>
              <a:t>если постоянно </a:t>
            </a:r>
            <a:r>
              <a:rPr lang="ru-RU" altLang="ru-RU" sz="2000" dirty="0"/>
              <a:t>заменять </a:t>
            </a:r>
            <a:r>
              <a:rPr lang="ru-RU" altLang="ru-RU" sz="2000" dirty="0" smtClean="0"/>
              <a:t>диализирующий </a:t>
            </a:r>
            <a:r>
              <a:rPr lang="ru-RU" altLang="ru-RU" sz="2000" dirty="0"/>
              <a:t>раствор)</a:t>
            </a:r>
            <a:r>
              <a:rPr lang="ru-RU" altLang="ru-RU" sz="2000" dirty="0" smtClean="0"/>
              <a:t/>
            </a:r>
            <a:br>
              <a:rPr lang="ru-RU" altLang="ru-RU" sz="2000" dirty="0" smtClean="0"/>
            </a:br>
            <a:r>
              <a:rPr lang="ru-RU" altLang="ru-RU" sz="2000" dirty="0" smtClean="0"/>
              <a:t>или УВЕЛИЧИВАЕТСЯ (</a:t>
            </a:r>
            <a:r>
              <a:rPr lang="ru-RU" altLang="ru-RU" sz="2000" dirty="0" err="1" smtClean="0"/>
              <a:t>перебуферивание</a:t>
            </a:r>
            <a:r>
              <a:rPr lang="ru-RU" altLang="ru-RU" sz="2000" dirty="0" smtClean="0"/>
              <a:t>)</a:t>
            </a:r>
          </a:p>
          <a:p>
            <a:pPr eaLnBrk="1" hangingPunct="1"/>
            <a:endParaRPr lang="ru-RU" altLang="ru-RU" sz="2000" dirty="0" smtClean="0"/>
          </a:p>
          <a:p>
            <a:pPr eaLnBrk="1" hangingPunct="1"/>
            <a:r>
              <a:rPr lang="ru-RU" altLang="ru-RU" sz="2000" dirty="0" smtClean="0"/>
              <a:t>Концентрация высокомолекулярных веществ – НЕМНОГО УМЕНЬШАЕТСЯ (из-за осмоса)</a:t>
            </a:r>
          </a:p>
          <a:p>
            <a:pPr eaLnBrk="1" hangingPunct="1"/>
            <a:endParaRPr lang="ru-RU" altLang="ru-RU" sz="2000" dirty="0" smtClean="0"/>
          </a:p>
          <a:p>
            <a:pPr eaLnBrk="1" hangingPunct="1"/>
            <a:r>
              <a:rPr lang="ru-RU" altLang="ru-RU" sz="2000" dirty="0" smtClean="0"/>
              <a:t>Объем пробы – увеличивается. </a:t>
            </a:r>
            <a:br>
              <a:rPr lang="ru-RU" altLang="ru-RU" sz="2000" dirty="0" smtClean="0"/>
            </a:br>
            <a:r>
              <a:rPr lang="ru-RU" altLang="ru-RU" sz="2000" dirty="0" smtClean="0"/>
              <a:t>Плотно заполненный диализный мешок может из-за этого лопнуть </a:t>
            </a:r>
            <a:r>
              <a:rPr lang="ru-RU" altLang="ru-RU" sz="1400" dirty="0" smtClean="0"/>
              <a:t>(см. выше – осмотический шок эритроцитов, помещённых в дистиллят)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Диализ</a:t>
            </a:r>
          </a:p>
        </p:txBody>
      </p:sp>
      <p:pic>
        <p:nvPicPr>
          <p:cNvPr id="52227" name="Picture 10" descr="gemo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865188"/>
            <a:ext cx="8713787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Пластинчатый диализатор</a:t>
            </a:r>
          </a:p>
        </p:txBody>
      </p:sp>
      <p:sp>
        <p:nvSpPr>
          <p:cNvPr id="53251" name="Rectangle 6"/>
          <p:cNvSpPr>
            <a:spLocks noChangeArrowheads="1"/>
          </p:cNvSpPr>
          <p:nvPr/>
        </p:nvSpPr>
        <p:spPr bwMode="auto">
          <a:xfrm>
            <a:off x="250825" y="3617913"/>
            <a:ext cx="864235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/>
              <a:t>25-35 пластин, между которыми укладывается по 2 листа полупроницаемой мембраны. Пластины играют роль каркаса, который предупреждает разрыв мембраны: до 300-400 мм рт. ст. Площадь диализной мембраны составляет 0,23-1,0 м2. Недостатки пластинчатого диализатора: для первоначального заполнения требуется большой объем крови (60-170 мл).</a:t>
            </a:r>
          </a:p>
        </p:txBody>
      </p:sp>
      <p:pic>
        <p:nvPicPr>
          <p:cNvPr id="53252" name="Picture 7" descr="200702200329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41" b="4861"/>
          <a:stretch>
            <a:fillRect/>
          </a:stretch>
        </p:blipFill>
        <p:spPr bwMode="auto">
          <a:xfrm>
            <a:off x="755650" y="549275"/>
            <a:ext cx="7632700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200702210823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3" r="3136" b="10043"/>
          <a:stretch>
            <a:fillRect/>
          </a:stretch>
        </p:blipFill>
        <p:spPr bwMode="auto">
          <a:xfrm>
            <a:off x="611188" y="908050"/>
            <a:ext cx="8532812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1800"/>
            <a:ext cx="9144000" cy="549275"/>
          </a:xfrm>
        </p:spPr>
        <p:txBody>
          <a:bodyPr/>
          <a:lstStyle/>
          <a:p>
            <a:pPr eaLnBrk="1" hangingPunct="1"/>
            <a:r>
              <a:rPr lang="ru-RU" altLang="ru-RU" smtClean="0"/>
              <a:t>Конструкция диализатора типа </a:t>
            </a:r>
            <a:br>
              <a:rPr lang="ru-RU" altLang="ru-RU" smtClean="0"/>
            </a:br>
            <a:r>
              <a:rPr lang="ru-RU" altLang="ru-RU" smtClean="0"/>
              <a:t>«фильтр-пресс»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Капиллярный диализатор</a:t>
            </a:r>
          </a:p>
        </p:txBody>
      </p:sp>
      <p:pic>
        <p:nvPicPr>
          <p:cNvPr id="55299" name="Picture 3" descr="fig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7" b="6320"/>
          <a:stretch>
            <a:fillRect/>
          </a:stretch>
        </p:blipFill>
        <p:spPr bwMode="auto">
          <a:xfrm>
            <a:off x="250825" y="549275"/>
            <a:ext cx="5399088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 descr="dializ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1020763"/>
            <a:ext cx="3024187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250825" y="3435350"/>
            <a:ext cx="864235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/>
              <a:t>Мембрана представлена множеством полых волокон. </a:t>
            </a:r>
            <a:endParaRPr lang="en-US" altLang="ru-RU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/>
              <a:t>Преимущества капиллярного диализатора: </a:t>
            </a:r>
            <a:endParaRPr lang="en-US" altLang="ru-RU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/>
              <a:t>линейный поток крови, низкое сопротивление крови, малый объем заполнения (35-75 мл), малая остаточная кровопотеря при прорыве мембраны, возможность полного отмывания и повторного использования.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Электродиализ</a:t>
            </a: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323850" y="6446838"/>
            <a:ext cx="8569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Электродиализ применяют для обессоливания. </a:t>
            </a:r>
          </a:p>
        </p:txBody>
      </p:sp>
      <p:pic>
        <p:nvPicPr>
          <p:cNvPr id="56324" name="Picture 5" descr="200 Электродиализ цве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620713"/>
            <a:ext cx="8713787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Электродиализ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323850" y="6446838"/>
            <a:ext cx="8569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 sz="1800">
                <a:latin typeface="Arial" charset="0"/>
              </a:rPr>
              <a:t>Опреснение морской воды. 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76250"/>
            <a:ext cx="6985000" cy="597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smtClean="0"/>
              <a:t>Сравнение баромембранных процессов</a:t>
            </a:r>
          </a:p>
        </p:txBody>
      </p:sp>
      <p:graphicFrame>
        <p:nvGraphicFramePr>
          <p:cNvPr id="205060" name="Group 260"/>
          <p:cNvGraphicFramePr>
            <a:graphicFrameLocks noGrp="1"/>
          </p:cNvGraphicFramePr>
          <p:nvPr>
            <p:ph idx="1"/>
          </p:nvPr>
        </p:nvGraphicFramePr>
        <p:xfrm>
          <a:off x="395288" y="549275"/>
          <a:ext cx="8424862" cy="6192838"/>
        </p:xfrm>
        <a:graphic>
          <a:graphicData uri="http://schemas.openxmlformats.org/drawingml/2006/table">
            <a:tbl>
              <a:tblPr/>
              <a:tblGrid>
                <a:gridCol w="2106612"/>
                <a:gridCol w="2106613"/>
                <a:gridCol w="2105025"/>
                <a:gridCol w="2106612"/>
              </a:tblGrid>
              <a:tr h="1265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Характери-стика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Микро-фильтрация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Ультра-фильтрация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Обратный осмос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7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Объекты разделения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Частицы(бактерии, дрожжи)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Макромолекулы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Низкомолекулярные растворенные в-ва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1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Осмотическое давление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Оч. низкое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Оч. низкое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Высокое (5-25 бар)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4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Рабочее давление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&lt;2 бар</a:t>
                      </a:r>
                      <a:endParaRPr kumimoji="0" lang="en-US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1-10 бар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10-60 бар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1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Морфология мембран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Часто гомогенные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Асимметричные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Асимметричные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4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Толщина рабочего слоя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10-150 мкм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0,1-1,0 мкм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defRPr sz="1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35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0,1-1,0 мкм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Ультрафильтрация</a:t>
            </a:r>
          </a:p>
        </p:txBody>
      </p:sp>
      <p:pic>
        <p:nvPicPr>
          <p:cNvPr id="59395" name="Picture 4" descr="210 Ультрафильтрация цве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879475"/>
            <a:ext cx="90487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Центрифугирование.</a:t>
            </a:r>
          </a:p>
        </p:txBody>
      </p:sp>
      <p:sp>
        <p:nvSpPr>
          <p:cNvPr id="8195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287338" y="739775"/>
            <a:ext cx="8569325" cy="5857875"/>
          </a:xfrm>
          <a:blipFill rotWithShape="1">
            <a:blip r:embed="rId2"/>
            <a:stretch>
              <a:fillRect l="-711" t="-520" b="-1769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ru-RU">
                <a:noFill/>
              </a:rPr>
              <a:t> 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088063" y="6165850"/>
            <a:ext cx="20066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711200" indent="-71120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ru-RU" sz="1600" i="1"/>
              <a:t>g</a:t>
            </a:r>
            <a:r>
              <a:rPr lang="en-US" altLang="ru-RU" sz="1600"/>
              <a:t> = 9,80665 </a:t>
            </a:r>
            <a:r>
              <a:rPr lang="ru-RU" altLang="ru-RU" sz="1600"/>
              <a:t>м/с²</a:t>
            </a:r>
            <a:endParaRPr lang="ru-RU" altLang="ru-RU" sz="1600">
              <a:solidFill>
                <a:srgbClr val="0000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Ультрафильтрация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92150"/>
            <a:ext cx="8208962" cy="592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Ультрафильтрация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4149725"/>
            <a:ext cx="7200900" cy="2592388"/>
          </a:xfrm>
        </p:spPr>
        <p:txBody>
          <a:bodyPr/>
          <a:lstStyle/>
          <a:p>
            <a:pPr eaLnBrk="1" hangingPunct="1"/>
            <a:r>
              <a:rPr lang="ru-RU" altLang="ru-RU" smtClean="0"/>
              <a:t>Можно ли применить ультрафильтрацию для изменения концентрации низкомолекулярных соединений?</a:t>
            </a:r>
          </a:p>
        </p:txBody>
      </p:sp>
      <p:pic>
        <p:nvPicPr>
          <p:cNvPr id="61444" name="Picture 5" descr="ultrafiltration_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619125"/>
            <a:ext cx="4814887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Ультрафильтрация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4149725"/>
            <a:ext cx="7200900" cy="2592388"/>
          </a:xfrm>
        </p:spPr>
        <p:txBody>
          <a:bodyPr/>
          <a:lstStyle/>
          <a:p>
            <a:pPr eaLnBrk="1" hangingPunct="1"/>
            <a:r>
              <a:rPr lang="ru-RU" altLang="ru-RU" smtClean="0"/>
              <a:t>Можно применить ультрафильтрацию для изменения концентрации низкомолекулярных соединений</a:t>
            </a:r>
            <a:r>
              <a:rPr lang="en-US" altLang="ru-RU" smtClean="0"/>
              <a:t>:</a:t>
            </a:r>
            <a:br>
              <a:rPr lang="en-US" altLang="ru-RU" smtClean="0"/>
            </a:br>
            <a:r>
              <a:rPr lang="ru-RU" altLang="ru-RU" smtClean="0"/>
              <a:t>СНАЧАЛА СКОНЦЕНТРИРОВАЛ, </a:t>
            </a:r>
            <a:br>
              <a:rPr lang="ru-RU" altLang="ru-RU" smtClean="0"/>
            </a:br>
            <a:r>
              <a:rPr lang="ru-RU" altLang="ru-RU" smtClean="0"/>
              <a:t>ПОТОМ РАЗБАВИЛ </a:t>
            </a:r>
            <a:br>
              <a:rPr lang="ru-RU" altLang="ru-RU" smtClean="0"/>
            </a:br>
            <a:r>
              <a:rPr lang="ru-RU" altLang="ru-RU" smtClean="0"/>
              <a:t>(можно и неоднократно)</a:t>
            </a:r>
          </a:p>
        </p:txBody>
      </p:sp>
      <p:pic>
        <p:nvPicPr>
          <p:cNvPr id="62468" name="Picture 5" descr="ultrafiltration_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619125"/>
            <a:ext cx="4814887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Ультрафильтрация (исходно)</a:t>
            </a: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827088" y="4478338"/>
            <a:ext cx="7416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ru-RU" altLang="ru-RU">
                <a:latin typeface="Arial" charset="0"/>
              </a:rPr>
              <a:t>Ультрафильтрация в таком варианте не технологична. </a:t>
            </a:r>
          </a:p>
        </p:txBody>
      </p:sp>
      <p:pic>
        <p:nvPicPr>
          <p:cNvPr id="63492" name="Picture 5" descr="200702151219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71" b="13077"/>
          <a:stretch>
            <a:fillRect/>
          </a:stretch>
        </p:blipFill>
        <p:spPr bwMode="auto">
          <a:xfrm>
            <a:off x="2555875" y="461963"/>
            <a:ext cx="5083175" cy="383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49275"/>
            <a:ext cx="9144000" cy="549275"/>
          </a:xfrm>
        </p:spPr>
        <p:txBody>
          <a:bodyPr/>
          <a:lstStyle/>
          <a:p>
            <a:pPr eaLnBrk="1" hangingPunct="1"/>
            <a:r>
              <a:rPr lang="ru-RU" altLang="ru-RU" smtClean="0"/>
              <a:t>Принципиальная схема установки для мембранного разделения жидких смесей</a:t>
            </a:r>
          </a:p>
        </p:txBody>
      </p:sp>
      <p:sp>
        <p:nvSpPr>
          <p:cNvPr id="645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1550" y="4930775"/>
            <a:ext cx="7200900" cy="1811338"/>
          </a:xfrm>
        </p:spPr>
        <p:txBody>
          <a:bodyPr/>
          <a:lstStyle/>
          <a:p>
            <a:pPr eaLnBrk="1" hangingPunct="1"/>
            <a:endParaRPr lang="ru-RU" altLang="ru-RU" smtClean="0"/>
          </a:p>
        </p:txBody>
      </p:sp>
      <p:pic>
        <p:nvPicPr>
          <p:cNvPr id="64516" name="Picture 6" descr="200702081428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35063"/>
            <a:ext cx="8642350" cy="337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200702151429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050"/>
            <a:ext cx="914400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 smtClean="0"/>
              <a:t>МЕМБРАНЫ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МЕМБРАНЫ</a:t>
            </a:r>
          </a:p>
        </p:txBody>
      </p:sp>
      <p:sp>
        <p:nvSpPr>
          <p:cNvPr id="66563" name="Rectangle 5"/>
          <p:cNvSpPr>
            <a:spLocks noChangeArrowheads="1"/>
          </p:cNvSpPr>
          <p:nvPr/>
        </p:nvSpPr>
        <p:spPr bwMode="auto">
          <a:xfrm>
            <a:off x="827088" y="4141788"/>
            <a:ext cx="7488237" cy="256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Под асимметричными понимаются мембраны, состоящие из двух или более структурно неоднородных слоев одного и того же материала, а под композиционными – мембраны, состоящие из химически неоднородных слоев.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В этих случаях крупнопористый слой большей толщины называют подложкой, а мелко- или непористый слой – селективным, т. к. именно он обеспечивает разделительные свойства мембран. </a:t>
            </a:r>
          </a:p>
        </p:txBody>
      </p:sp>
      <p:pic>
        <p:nvPicPr>
          <p:cNvPr id="66564" name="Picture 7" descr="200702151431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6" b="44678"/>
          <a:stretch>
            <a:fillRect/>
          </a:stretch>
        </p:blipFill>
        <p:spPr bwMode="auto">
          <a:xfrm>
            <a:off x="0" y="809625"/>
            <a:ext cx="9144000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МЕМБРАНЫ</a:t>
            </a: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179388" y="708025"/>
            <a:ext cx="8713787" cy="558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Половолоконные мембраны – это трубчатые мембраны с диаметром менее 0,5 мм. Трубчатые мембраны с диаметром от 0,5 до 5 мм называются капиллярными.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Жидкие мембраны обычно представляют собой жидкость, заполняющую поры пористой мембраны и содержащую молекулы вещества-переносчика, которое и обеспечивает транспорт.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Пористые мембраны используются для разделения молекул и частиц, различных по размеру. Селективность таких процессов (микрофильтрация, ультрафильтрация) в основном определяется соотношением размера пор и размера разделяемых частиц, а материал мембраны мало влияет на разделение.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Непористые мембраны способны отделять друг от друга молекулу примерно одинакового размера, но с различной растворимостью и/или коэффициентом диффузии. Селективность таких процессов (обратный осмос, первапорация, диализ, мембранное газоразделение) практически полностью зависит от специфических свойств материала мембраны.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 smtClean="0"/>
              <a:t>Трековая мембрана</a:t>
            </a:r>
            <a:r>
              <a:rPr lang="en-US" altLang="ru-RU" dirty="0" smtClean="0"/>
              <a:t> (</a:t>
            </a:r>
            <a:r>
              <a:rPr lang="ru-RU" altLang="ru-RU" dirty="0" smtClean="0"/>
              <a:t>«ядерный фильтр»)</a:t>
            </a:r>
          </a:p>
        </p:txBody>
      </p:sp>
      <p:pic>
        <p:nvPicPr>
          <p:cNvPr id="68611" name="Picture 6" descr="200702151438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660400"/>
            <a:ext cx="270668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7"/>
          <p:cNvSpPr>
            <a:spLocks noChangeArrowheads="1"/>
          </p:cNvSpPr>
          <p:nvPr/>
        </p:nvSpPr>
        <p:spPr bwMode="auto">
          <a:xfrm>
            <a:off x="203200" y="1822450"/>
            <a:ext cx="8713788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По этому методу полимерная </a:t>
            </a:r>
            <a:r>
              <a:rPr lang="ru-RU" altLang="ru-RU" sz="2000" dirty="0" err="1"/>
              <a:t>пленка</a:t>
            </a:r>
            <a:r>
              <a:rPr lang="ru-RU" altLang="ru-RU" sz="2000" dirty="0"/>
              <a:t> (поликарбонатная, </a:t>
            </a:r>
            <a:r>
              <a:rPr lang="ru-RU" altLang="ru-RU" sz="2000" dirty="0" err="1"/>
              <a:t>полиэтилентерефталатовая</a:t>
            </a:r>
            <a:r>
              <a:rPr lang="ru-RU" altLang="ru-RU" sz="2000" dirty="0"/>
              <a:t>, лавсановая, </a:t>
            </a:r>
            <a:r>
              <a:rPr lang="ru-RU" altLang="ru-RU" sz="2000" dirty="0" err="1"/>
              <a:t>ацетатцеллюлозная</a:t>
            </a:r>
            <a:r>
              <a:rPr lang="ru-RU" altLang="ru-RU" sz="2000" dirty="0"/>
              <a:t> и др.) подвергается облучению </a:t>
            </a:r>
            <a:r>
              <a:rPr lang="ru-RU" altLang="ru-RU" sz="2000" dirty="0" err="1"/>
              <a:t>тяжелыми</a:t>
            </a:r>
            <a:r>
              <a:rPr lang="ru-RU" altLang="ru-RU" sz="2000" dirty="0"/>
              <a:t> ионами высоких энергий </a:t>
            </a:r>
            <a:r>
              <a:rPr lang="ru-RU" altLang="ru-RU" sz="2000" dirty="0" smtClean="0"/>
              <a:t>(</a:t>
            </a:r>
            <a:r>
              <a:rPr lang="en-US" altLang="ru-RU" sz="2000" dirty="0" smtClean="0"/>
              <a:t>Kr, </a:t>
            </a:r>
            <a:r>
              <a:rPr lang="ru-RU" altLang="ru-RU" sz="2000" dirty="0" err="1" smtClean="0"/>
              <a:t>Xe</a:t>
            </a:r>
            <a:r>
              <a:rPr lang="ru-RU" altLang="ru-RU" sz="2000" dirty="0"/>
              <a:t>, U235, U238, Am241, Cf252 и др.) в результате чего в толще полимерного материала образуются дефекты структуры одинаковых размеров и плотности – треки.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20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После чего </a:t>
            </a:r>
            <a:r>
              <a:rPr lang="ru-RU" altLang="ru-RU" sz="2000" dirty="0" err="1"/>
              <a:t>пленка</a:t>
            </a:r>
            <a:r>
              <a:rPr lang="ru-RU" altLang="ru-RU" sz="2000" dirty="0"/>
              <a:t> погружается в ванну с </a:t>
            </a:r>
            <a:r>
              <a:rPr lang="ru-RU" altLang="ru-RU" sz="2000" dirty="0" err="1"/>
              <a:t>щелочью</a:t>
            </a:r>
            <a:r>
              <a:rPr lang="ru-RU" altLang="ru-RU" sz="2000" dirty="0"/>
              <a:t> или кислотой (в зависимости от материала мембраны) и после травления образуются цилиндрические поры с узким распределением по размерам. </a:t>
            </a:r>
            <a:endParaRPr lang="en-US" altLang="ru-RU" sz="2000" dirty="0" smtClean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 smtClean="0"/>
              <a:t>Размер </a:t>
            </a:r>
            <a:r>
              <a:rPr lang="ru-RU" altLang="ru-RU" sz="2000" dirty="0"/>
              <a:t>пор </a:t>
            </a:r>
            <a:r>
              <a:rPr lang="ru-RU" altLang="ru-RU" sz="2000" dirty="0" smtClean="0"/>
              <a:t>–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0,02 </a:t>
            </a:r>
            <a:r>
              <a:rPr lang="ru-RU" altLang="ru-RU" sz="2000" dirty="0"/>
              <a:t>до 10 </a:t>
            </a:r>
            <a:r>
              <a:rPr lang="ru-RU" altLang="ru-RU" sz="2000" dirty="0" smtClean="0"/>
              <a:t>мкм</a:t>
            </a:r>
            <a:r>
              <a:rPr lang="en-US" altLang="ru-RU" sz="2000" dirty="0" smtClean="0"/>
              <a:t> (±5%)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П</a:t>
            </a:r>
            <a:r>
              <a:rPr lang="ru-RU" altLang="ru-RU" sz="2000" dirty="0" smtClean="0"/>
              <a:t>ористость </a:t>
            </a:r>
            <a:r>
              <a:rPr lang="ru-RU" altLang="ru-RU" sz="2000" dirty="0"/>
              <a:t>– около 10%.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 smtClean="0"/>
              <a:t>Трековая мембрана</a:t>
            </a:r>
            <a:r>
              <a:rPr lang="en-US" altLang="ru-RU" dirty="0" smtClean="0"/>
              <a:t> (</a:t>
            </a:r>
            <a:r>
              <a:rPr lang="ru-RU" altLang="ru-RU" dirty="0" smtClean="0"/>
              <a:t>«ядерный фильтр»)</a:t>
            </a:r>
          </a:p>
        </p:txBody>
      </p:sp>
      <p:pic>
        <p:nvPicPr>
          <p:cNvPr id="69635" name="Picture 3" descr="200702151438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660400"/>
            <a:ext cx="270668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6" descr="200702151439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66875"/>
            <a:ext cx="864235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513"/>
          </a:xfrm>
        </p:spPr>
        <p:txBody>
          <a:bodyPr/>
          <a:lstStyle/>
          <a:p>
            <a:pPr eaLnBrk="1" hangingPunct="1"/>
            <a:r>
              <a:rPr lang="ru-RU" altLang="ru-RU" smtClean="0"/>
              <a:t>Закон Стокса, видоизмененный Сведбергом и Никольсом </a:t>
            </a:r>
          </a:p>
        </p:txBody>
      </p:sp>
      <p:sp>
        <p:nvSpPr>
          <p:cNvPr id="9219" name="Rectangle 8"/>
          <p:cNvSpPr>
            <a:spLocks noChangeArrowheads="1"/>
          </p:cNvSpPr>
          <p:nvPr/>
        </p:nvSpPr>
        <p:spPr bwMode="auto">
          <a:xfrm>
            <a:off x="0" y="2976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1836738" y="1138238"/>
          <a:ext cx="5472112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3" imgW="1524000" imgH="660400" progId="Equation.DSMT4">
                  <p:embed/>
                </p:oleObj>
              </mc:Choice>
              <mc:Fallback>
                <p:oleObj name="Equation" r:id="rId3" imgW="1524000" imgH="660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1138238"/>
                        <a:ext cx="5472112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 Box 9"/>
          <p:cNvSpPr txBox="1">
            <a:spLocks noChangeArrowheads="1"/>
          </p:cNvSpPr>
          <p:nvPr/>
        </p:nvSpPr>
        <p:spPr bwMode="auto">
          <a:xfrm>
            <a:off x="250825" y="3716338"/>
            <a:ext cx="8713788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 dirty="0"/>
              <a:t>t </a:t>
            </a:r>
            <a:r>
              <a:rPr lang="ru-RU" altLang="ru-RU" sz="2000" dirty="0"/>
              <a:t>– время в секундах, за которое частица с удельным весом </a:t>
            </a:r>
            <a:r>
              <a:rPr lang="en-US" altLang="ru-RU" sz="2000" dirty="0" err="1"/>
              <a:t>d</a:t>
            </a:r>
            <a:r>
              <a:rPr lang="en-US" altLang="ru-RU" sz="2000" baseline="-25000" dirty="0" err="1"/>
              <a:t>p</a:t>
            </a:r>
            <a:r>
              <a:rPr lang="en-US" altLang="ru-RU" sz="2000" dirty="0"/>
              <a:t> </a:t>
            </a:r>
            <a:r>
              <a:rPr lang="ru-RU" altLang="ru-RU" sz="2000" dirty="0" err="1"/>
              <a:t>пройдет</a:t>
            </a:r>
            <a:r>
              <a:rPr lang="ru-RU" altLang="ru-RU" sz="2000" dirty="0"/>
              <a:t> расстояние от точки с радиусом вращения х</a:t>
            </a:r>
            <a:r>
              <a:rPr lang="ru-RU" altLang="ru-RU" sz="2000" baseline="-25000" dirty="0"/>
              <a:t>1</a:t>
            </a:r>
            <a:r>
              <a:rPr lang="ru-RU" altLang="ru-RU" sz="2000" dirty="0"/>
              <a:t> до точки с радиусом вращения х</a:t>
            </a:r>
            <a:r>
              <a:rPr lang="ru-RU" altLang="ru-RU" sz="2000" baseline="-25000" dirty="0"/>
              <a:t>2</a:t>
            </a:r>
            <a:r>
              <a:rPr lang="ru-RU" altLang="ru-RU" sz="2000" dirty="0"/>
              <a:t> в жидкости с удельным весом </a:t>
            </a:r>
            <a:r>
              <a:rPr lang="en-US" altLang="ru-RU" sz="2000" dirty="0" err="1"/>
              <a:t>d</a:t>
            </a:r>
            <a:r>
              <a:rPr lang="en-US" altLang="ru-RU" sz="2000" baseline="-25000" dirty="0" err="1"/>
              <a:t>m</a:t>
            </a:r>
            <a:endParaRPr lang="en-US" altLang="ru-RU" sz="2000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 dirty="0"/>
              <a:t>r </a:t>
            </a:r>
            <a:r>
              <a:rPr lang="ru-RU" altLang="ru-RU" sz="2000" dirty="0"/>
              <a:t>– радиус частицы в </a:t>
            </a:r>
            <a:r>
              <a:rPr lang="ru-RU" altLang="ru-RU" sz="2000" dirty="0" smtClean="0"/>
              <a:t>сантиметрах </a:t>
            </a:r>
            <a:endParaRPr lang="en-US" altLang="ru-RU" sz="2000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2000" dirty="0">
                <a:sym typeface="Symbol" pitchFamily="18" charset="2"/>
              </a:rPr>
              <a:t></a:t>
            </a:r>
            <a:r>
              <a:rPr lang="ru-RU" altLang="ru-RU" sz="2000" dirty="0"/>
              <a:t> - угловая скорость рад/с</a:t>
            </a:r>
            <a:endParaRPr lang="en-US" altLang="ru-RU" sz="2000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2000" dirty="0"/>
              <a:t>η – вязкость жидкости в пуазах,</a:t>
            </a:r>
            <a:endParaRPr lang="en-US" altLang="ru-RU" sz="2000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 dirty="0"/>
              <a:t>K </a:t>
            </a:r>
            <a:r>
              <a:rPr lang="ru-RU" altLang="ru-RU" sz="2000" dirty="0"/>
              <a:t>– константа формы, для шара – </a:t>
            </a:r>
            <a:r>
              <a:rPr lang="en-US" altLang="ru-RU" sz="2000" dirty="0"/>
              <a:t>K</a:t>
            </a:r>
            <a:r>
              <a:rPr lang="ru-RU" altLang="ru-RU" sz="2000" dirty="0"/>
              <a:t>=2/9.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 smtClean="0"/>
              <a:t>Трековая мембрана</a:t>
            </a:r>
            <a:r>
              <a:rPr lang="en-US" altLang="ru-RU" dirty="0" smtClean="0"/>
              <a:t> (</a:t>
            </a:r>
            <a:r>
              <a:rPr lang="ru-RU" altLang="ru-RU" dirty="0" smtClean="0"/>
              <a:t>«ядерный фильтр»)</a:t>
            </a:r>
          </a:p>
        </p:txBody>
      </p:sp>
      <p:pic>
        <p:nvPicPr>
          <p:cNvPr id="81922" name="Picture 2" descr="https://upload.wikimedia.org/wikipedia/commons/thumb/7/75/%D0%A1%D0%BA%D0%BE%D0%BB_%D1%82%D1%80%D0%B5%D0%BA%D0%BE%D0%B2%D0%BE%D0%B9_%D0%BC%D0%B5%D0%BC%D0%B1%D1%80%D0%B0%D0%BD%D1%8B.jpg/220px-%D0%A1%D0%BA%D0%BE%D0%BB_%D1%82%D1%80%D0%B5%D0%BA%D0%BE%D0%B2%D0%BE%D0%B9_%D0%BC%D0%B5%D0%BC%D0%B1%D1%80%D0%B0%D0%BD%D1%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5" y="676907"/>
            <a:ext cx="7425975" cy="570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06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Центрифуга + фильтрация</a:t>
            </a:r>
          </a:p>
        </p:txBody>
      </p:sp>
      <p:pic>
        <p:nvPicPr>
          <p:cNvPr id="70659" name="Picture 6" descr="HP-centrif-filtrationl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057275"/>
            <a:ext cx="842327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Центрифуга + фильтрация</a:t>
            </a:r>
          </a:p>
        </p:txBody>
      </p:sp>
      <p:pic>
        <p:nvPicPr>
          <p:cNvPr id="71683" name="Picture 7" descr="46959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r="10394"/>
          <a:stretch>
            <a:fillRect/>
          </a:stretch>
        </p:blipFill>
        <p:spPr bwMode="auto">
          <a:xfrm>
            <a:off x="179388" y="968375"/>
            <a:ext cx="3457575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9" descr="01937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5" t="16835" r="10222" b="18076"/>
          <a:stretch>
            <a:fillRect/>
          </a:stretch>
        </p:blipFill>
        <p:spPr bwMode="auto">
          <a:xfrm>
            <a:off x="3779838" y="968375"/>
            <a:ext cx="4860925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11" descr="ANd9GcRR-ZYa3_8Fx0EWDFYQyVjaNfEmYl5lT042UcpRahubsfPUISn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149725"/>
            <a:ext cx="34575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13" descr="Elkay_racked_5ml_polystyrene_sterile_centrifuge_tube_2099ST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149725"/>
            <a:ext cx="4860925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Концентрирование ВМС (центрифугирование)</a:t>
            </a:r>
          </a:p>
        </p:txBody>
      </p:sp>
      <p:pic>
        <p:nvPicPr>
          <p:cNvPr id="72707" name="Picture 2" descr="D:\! SE\0 4 курс\Visio\230 Центрифужное концентрирование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268413"/>
            <a:ext cx="7361238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Концентрирование ВМС (центрифугирование)</a:t>
            </a:r>
          </a:p>
        </p:txBody>
      </p:sp>
      <p:pic>
        <p:nvPicPr>
          <p:cNvPr id="73731" name="Picture 6" descr="Амикон Ультра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511175"/>
            <a:ext cx="3097213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Rectangle 7"/>
          <p:cNvSpPr>
            <a:spLocks noChangeArrowheads="1"/>
          </p:cNvSpPr>
          <p:nvPr/>
        </p:nvSpPr>
        <p:spPr bwMode="auto">
          <a:xfrm>
            <a:off x="393700" y="3440113"/>
            <a:ext cx="8355013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Амикон ультра 4 является одноразовым ультрафильтрационным устройством для быстрого концентрирования белков или нуклеиновых кислот (ДНК, РНК) или обессоливания водных белковых растворов белков или нуклеиновых кислот в объемах 1-4 мл методом центрифугирования.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Используется бакетный или угловой ротор, совместимый с 15 мл пластиковыми пробирками. Позволяет сконцентрировать 4 мл белкового препарата (препарата нуклеиновых кислот)  до 20-100 мкл за 10-20 мин.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Концентрирование ВМС (центрифугирование)</a:t>
            </a:r>
          </a:p>
        </p:txBody>
      </p:sp>
      <p:pic>
        <p:nvPicPr>
          <p:cNvPr id="74755" name="Picture 6" descr="Амикон Ультра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511175"/>
            <a:ext cx="3097213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639763" y="3714750"/>
            <a:ext cx="7848600" cy="31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b="1"/>
              <a:t>Особенности устройства:</a:t>
            </a:r>
            <a:endParaRPr lang="ru-RU" altLang="ru-RU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ru-RU" altLang="ru-RU" sz="2000"/>
              <a:t>использование мембраны Ultracel из целлюлозы с низкой  сорбционной емкостью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- мембраны с пределом исключения (NMWL) 5000, 10000, 30000, 50000, 100000 Да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- концентрирование до 80 раз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- минимальный конечный объем - 20-100 мкл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- минимальное связывание белков и ДНК/РНК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/>
              <a:t>- используется низкоскоростное центрифугирование (4000g - 7500g)</a:t>
            </a:r>
            <a:endParaRPr lang="ru-RU" altLang="ru-RU" sz="20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Концентрирование ВМС (центрифугирование)</a:t>
            </a:r>
          </a:p>
        </p:txBody>
      </p:sp>
      <p:sp>
        <p:nvSpPr>
          <p:cNvPr id="75779" name="Rectangle 4"/>
          <p:cNvSpPr>
            <a:spLocks noChangeArrowheads="1"/>
          </p:cNvSpPr>
          <p:nvPr/>
        </p:nvSpPr>
        <p:spPr bwMode="auto">
          <a:xfrm>
            <a:off x="142875" y="1687513"/>
            <a:ext cx="8856663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b="1" dirty="0"/>
              <a:t>Особенности устройства:</a:t>
            </a:r>
            <a:endParaRPr lang="ru-RU" altLang="ru-RU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ru-RU" altLang="ru-RU" sz="2000" dirty="0"/>
              <a:t>использование мембраны </a:t>
            </a:r>
            <a:r>
              <a:rPr lang="ru-RU" altLang="ru-RU" sz="2000" dirty="0" err="1"/>
              <a:t>Ultracel</a:t>
            </a:r>
            <a:r>
              <a:rPr lang="ru-RU" altLang="ru-RU" sz="2000" dirty="0"/>
              <a:t> из </a:t>
            </a:r>
            <a:r>
              <a:rPr lang="ru-RU" altLang="ru-RU" sz="2000" dirty="0" smtClean="0"/>
              <a:t>регенерированной </a:t>
            </a:r>
            <a:r>
              <a:rPr lang="ru-RU" altLang="ru-RU" sz="2000" dirty="0"/>
              <a:t>целлюлозы с низкой сорбционной </a:t>
            </a:r>
            <a:r>
              <a:rPr lang="ru-RU" altLang="ru-RU" sz="2000" dirty="0" err="1"/>
              <a:t>емкостью</a:t>
            </a:r>
            <a:endParaRPr lang="ru-RU" altLang="ru-RU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ru-RU" altLang="ru-RU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- мембраны с пределом исключения (NMWL) 5000, 10000, 30000, 50000, 100000 Да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- выход препарата более 90%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- концентрирование до 80 раз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- минимальный конечный объем - 20-100 </a:t>
            </a:r>
            <a:r>
              <a:rPr lang="ru-RU" altLang="ru-RU" sz="2000" dirty="0" err="1"/>
              <a:t>мкл</a:t>
            </a:r>
            <a:endParaRPr lang="ru-RU" altLang="ru-RU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- минимальное связывание белков и ДНК/РНК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- возможность использования стандартного </a:t>
            </a:r>
            <a:r>
              <a:rPr lang="ru-RU" altLang="ru-RU" sz="2000" dirty="0" err="1"/>
              <a:t>бакетного</a:t>
            </a:r>
            <a:r>
              <a:rPr lang="ru-RU" altLang="ru-RU" sz="2000" dirty="0"/>
              <a:t> ротора и углового ротора для 15 мл пластиковых пробирок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- используется низкоскоростное центрифугирование (4000g - 7500g)</a:t>
            </a:r>
            <a:endParaRPr lang="ru-RU" altLang="ru-RU" sz="2000" b="1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Концентрирование ВМС (центрифугирование)</a:t>
            </a:r>
          </a:p>
        </p:txBody>
      </p:sp>
      <p:pic>
        <p:nvPicPr>
          <p:cNvPr id="76803" name="Picture 5" descr="concentratings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8713788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Промышленная ультрафильтрация</a:t>
            </a:r>
          </a:p>
        </p:txBody>
      </p:sp>
      <p:pic>
        <p:nvPicPr>
          <p:cNvPr id="77827" name="Picture 6" descr="Industrial-Ultrafiltration-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692150"/>
            <a:ext cx="7850188" cy="58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513"/>
          </a:xfrm>
        </p:spPr>
        <p:txBody>
          <a:bodyPr/>
          <a:lstStyle/>
          <a:p>
            <a:pPr eaLnBrk="1" hangingPunct="1"/>
            <a:r>
              <a:rPr lang="ru-RU" altLang="ru-RU" smtClean="0"/>
              <a:t>Закон Стокса, видоизмененный Сведбергом и Никольсом </a:t>
            </a:r>
          </a:p>
        </p:txBody>
      </p:sp>
      <p:sp>
        <p:nvSpPr>
          <p:cNvPr id="9219" name="Rectangle 8"/>
          <p:cNvSpPr>
            <a:spLocks noChangeArrowheads="1"/>
          </p:cNvSpPr>
          <p:nvPr/>
        </p:nvSpPr>
        <p:spPr bwMode="auto">
          <a:xfrm>
            <a:off x="0" y="2976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1836738" y="1138238"/>
          <a:ext cx="5472112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3" imgW="1524000" imgH="660400" progId="Equation.DSMT4">
                  <p:embed/>
                </p:oleObj>
              </mc:Choice>
              <mc:Fallback>
                <p:oleObj name="Equation" r:id="rId3" imgW="1524000" imgH="660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1138238"/>
                        <a:ext cx="5472112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 Box 9"/>
          <p:cNvSpPr txBox="1">
            <a:spLocks noChangeArrowheads="1"/>
          </p:cNvSpPr>
          <p:nvPr/>
        </p:nvSpPr>
        <p:spPr bwMode="auto">
          <a:xfrm>
            <a:off x="754895" y="4092236"/>
            <a:ext cx="7633635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o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0000"/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Wingdings" pitchFamily="2" charset="2"/>
              <a:buChar char="v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2000" dirty="0" smtClean="0"/>
              <a:t>Время седиментации в результате зависит от</a:t>
            </a:r>
          </a:p>
          <a:p>
            <a:pPr marL="457200" indent="-457200" eaLnBrk="1" hangingPunct="1">
              <a:spcBef>
                <a:spcPct val="50000"/>
              </a:spcBef>
              <a:buClrTx/>
              <a:buSzTx/>
              <a:buFont typeface="+mj-lt"/>
              <a:buAutoNum type="arabicPeriod"/>
            </a:pPr>
            <a:r>
              <a:rPr lang="ru-RU" altLang="ru-RU" sz="2000" dirty="0" smtClean="0"/>
              <a:t>Разности плотностей частицы и окружающей среды</a:t>
            </a:r>
          </a:p>
          <a:p>
            <a:pPr marL="457200" indent="-457200" eaLnBrk="1" hangingPunct="1">
              <a:spcBef>
                <a:spcPct val="50000"/>
              </a:spcBef>
              <a:buClrTx/>
              <a:buSzTx/>
              <a:buFont typeface="+mj-lt"/>
              <a:buAutoNum type="arabicPeriod"/>
            </a:pPr>
            <a:r>
              <a:rPr lang="ru-RU" altLang="ru-RU" sz="2000" dirty="0" smtClean="0"/>
              <a:t>Размера частицы</a:t>
            </a:r>
          </a:p>
          <a:p>
            <a:pPr marL="457200" indent="-457200" eaLnBrk="1" hangingPunct="1">
              <a:spcBef>
                <a:spcPct val="50000"/>
              </a:spcBef>
              <a:buClrTx/>
              <a:buSzTx/>
              <a:buFont typeface="+mj-lt"/>
              <a:buAutoNum type="arabicPeriod"/>
            </a:pPr>
            <a:r>
              <a:rPr lang="ru-RU" altLang="ru-RU" sz="2000" dirty="0" smtClean="0"/>
              <a:t>Формы частицы (стоксов радиус)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72443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Центрифугирование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1052513"/>
            <a:ext cx="7354887" cy="3197225"/>
          </a:xfrm>
        </p:spPr>
        <p:txBody>
          <a:bodyPr/>
          <a:lstStyle/>
          <a:p>
            <a:pPr eaLnBrk="1" hangingPunct="1"/>
            <a:r>
              <a:rPr lang="ru-RU" altLang="ru-RU" sz="2800" smtClean="0"/>
              <a:t>Препаративное</a:t>
            </a:r>
          </a:p>
          <a:p>
            <a:pPr lvl="1" eaLnBrk="1" hangingPunct="1"/>
            <a:r>
              <a:rPr lang="ru-RU" altLang="ru-RU" sz="2400" smtClean="0"/>
              <a:t>Аналог фильтрования</a:t>
            </a:r>
          </a:p>
          <a:p>
            <a:pPr lvl="1" eaLnBrk="1" hangingPunct="1"/>
            <a:r>
              <a:rPr lang="ru-RU" altLang="ru-RU" sz="2400" smtClean="0"/>
              <a:t>Разделение объектов</a:t>
            </a:r>
            <a:endParaRPr lang="en-US" altLang="ru-RU" sz="2400" smtClean="0"/>
          </a:p>
          <a:p>
            <a:pPr lvl="1" eaLnBrk="1" hangingPunct="1"/>
            <a:endParaRPr lang="ru-RU" altLang="ru-RU" sz="2400" smtClean="0"/>
          </a:p>
          <a:p>
            <a:pPr eaLnBrk="1" hangingPunct="1"/>
            <a:r>
              <a:rPr lang="ru-RU" altLang="ru-RU" sz="2800" smtClean="0"/>
              <a:t>Аналитическое</a:t>
            </a:r>
          </a:p>
          <a:p>
            <a:pPr lvl="1" eaLnBrk="1" hangingPunct="1"/>
            <a:r>
              <a:rPr lang="ru-RU" altLang="ru-RU" sz="2400" smtClean="0"/>
              <a:t>Молекулярные веса</a:t>
            </a:r>
          </a:p>
          <a:p>
            <a:pPr lvl="1" eaLnBrk="1" hangingPunct="1"/>
            <a:r>
              <a:rPr lang="ru-RU" altLang="ru-RU" sz="2400" smtClean="0"/>
              <a:t>Изучение конформаций макромолекул</a:t>
            </a:r>
          </a:p>
          <a:p>
            <a:pPr lvl="1" eaLnBrk="1" hangingPunct="1"/>
            <a:endParaRPr lang="ru-RU" altLang="ru-RU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